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36"/>
  </p:notesMasterIdLst>
  <p:handoutMasterIdLst>
    <p:handoutMasterId r:id="rId37"/>
  </p:handoutMasterIdLst>
  <p:sldIdLst>
    <p:sldId id="256" r:id="rId2"/>
    <p:sldId id="275" r:id="rId3"/>
    <p:sldId id="258" r:id="rId4"/>
    <p:sldId id="259" r:id="rId5"/>
    <p:sldId id="260" r:id="rId6"/>
    <p:sldId id="334" r:id="rId7"/>
    <p:sldId id="335" r:id="rId8"/>
    <p:sldId id="336" r:id="rId9"/>
    <p:sldId id="329" r:id="rId10"/>
    <p:sldId id="330" r:id="rId11"/>
    <p:sldId id="332" r:id="rId12"/>
    <p:sldId id="333" r:id="rId13"/>
    <p:sldId id="340" r:id="rId14"/>
    <p:sldId id="338" r:id="rId15"/>
    <p:sldId id="341" r:id="rId16"/>
    <p:sldId id="346" r:id="rId17"/>
    <p:sldId id="342" r:id="rId18"/>
    <p:sldId id="347" r:id="rId19"/>
    <p:sldId id="348" r:id="rId20"/>
    <p:sldId id="343" r:id="rId21"/>
    <p:sldId id="269" r:id="rId22"/>
    <p:sldId id="272" r:id="rId23"/>
    <p:sldId id="344" r:id="rId24"/>
    <p:sldId id="273" r:id="rId25"/>
    <p:sldId id="276" r:id="rId26"/>
    <p:sldId id="274" r:id="rId27"/>
    <p:sldId id="350" r:id="rId28"/>
    <p:sldId id="326" r:id="rId29"/>
    <p:sldId id="320" r:id="rId30"/>
    <p:sldId id="324" r:id="rId31"/>
    <p:sldId id="345" r:id="rId32"/>
    <p:sldId id="339" r:id="rId33"/>
    <p:sldId id="349" r:id="rId34"/>
    <p:sldId id="32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9BD3"/>
    <a:srgbClr val="F355B9"/>
    <a:srgbClr val="DC64AF"/>
    <a:srgbClr val="AA71B7"/>
    <a:srgbClr val="FF5DD1"/>
    <a:srgbClr val="BD7BA4"/>
    <a:srgbClr val="B888B6"/>
    <a:srgbClr val="FB8FD6"/>
    <a:srgbClr val="A58C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03CE7F-4E11-A6E1-095F-6BBA3D07E544}" v="1" dt="2025-09-22T03:13:01.1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38" autoAdjust="0"/>
    <p:restoredTop sz="92993"/>
  </p:normalViewPr>
  <p:slideViewPr>
    <p:cSldViewPr snapToGrid="0">
      <p:cViewPr varScale="1">
        <p:scale>
          <a:sx n="119" d="100"/>
          <a:sy n="119" d="100"/>
        </p:scale>
        <p:origin x="1136"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950FD9-2016-4EFB-9B24-BBA96160574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4D76BBD-99E2-4D53-BC7B-F8C5B6AD4DB5}">
      <dgm:prSet phldrT="[Text]" custT="1"/>
      <dgm:spPr>
        <a:solidFill>
          <a:srgbClr val="EC9BD3"/>
        </a:solidFill>
        <a:effectLst>
          <a:outerShdw blurRad="50800" dist="50800" algn="ctr" rotWithShape="0">
            <a:srgbClr val="000000">
              <a:alpha val="43137"/>
            </a:srgbClr>
          </a:outerShdw>
        </a:effectLst>
      </dgm:spPr>
      <dgm:t>
        <a:bodyPr/>
        <a:lstStyle/>
        <a:p>
          <a:r>
            <a:rPr lang="en-US" sz="2800" dirty="0">
              <a:solidFill>
                <a:schemeClr val="accent2">
                  <a:lumMod val="75000"/>
                </a:schemeClr>
              </a:solidFill>
              <a:effectLst>
                <a:innerShdw blurRad="114300">
                  <a:prstClr val="black"/>
                </a:innerShdw>
              </a:effectLst>
              <a:latin typeface="Calibri" panose="020F0502020204030204" pitchFamily="34" charset="0"/>
              <a:cs typeface="Calibri" panose="020F0502020204030204" pitchFamily="34" charset="0"/>
            </a:rPr>
            <a:t>Case 1</a:t>
          </a:r>
        </a:p>
      </dgm:t>
    </dgm:pt>
    <dgm:pt modelId="{DB54F05B-12FE-4AFD-B394-2048869BD6E1}" type="parTrans" cxnId="{AE905C79-5975-4552-916D-17BB8E518135}">
      <dgm:prSet/>
      <dgm:spPr/>
      <dgm:t>
        <a:bodyPr/>
        <a:lstStyle/>
        <a:p>
          <a:endParaRPr lang="en-US">
            <a:effectLst>
              <a:outerShdw blurRad="50800" dist="38100" dir="16200000" rotWithShape="0">
                <a:prstClr val="black">
                  <a:alpha val="40000"/>
                </a:prstClr>
              </a:outerShdw>
            </a:effectLst>
          </a:endParaRPr>
        </a:p>
      </dgm:t>
    </dgm:pt>
    <dgm:pt modelId="{3DF2B2D5-E6BF-4AC7-B295-B3AFC5595941}" type="sibTrans" cxnId="{AE905C79-5975-4552-916D-17BB8E518135}">
      <dgm:prSet/>
      <dgm:spPr/>
      <dgm:t>
        <a:bodyPr/>
        <a:lstStyle/>
        <a:p>
          <a:endParaRPr lang="en-US">
            <a:effectLst>
              <a:outerShdw blurRad="50800" dist="38100" dir="16200000" rotWithShape="0">
                <a:prstClr val="black">
                  <a:alpha val="40000"/>
                </a:prstClr>
              </a:outerShdw>
            </a:effectLst>
          </a:endParaRPr>
        </a:p>
      </dgm:t>
    </dgm:pt>
    <dgm:pt modelId="{99F5F594-5392-4290-8FB2-2E962741A7B8}">
      <dgm:prSet phldrT="[Text]"/>
      <dgm:spPr>
        <a:solidFill>
          <a:schemeClr val="accent2">
            <a:alpha val="90000"/>
          </a:schemeClr>
        </a:solidFill>
      </dgm:spPr>
      <dgm:t>
        <a:bodyPr/>
        <a:lstStyle/>
        <a:p>
          <a:pPr>
            <a:buFont typeface="+mj-lt"/>
            <a:buNone/>
          </a:pPr>
          <a:r>
            <a:rPr lang="en-US" dirty="0">
              <a:solidFill>
                <a:schemeClr val="bg1"/>
              </a:solidFill>
              <a:effectLst>
                <a:outerShdw blurRad="50800" dist="38100" dir="16200000" rotWithShape="0">
                  <a:prstClr val="black">
                    <a:alpha val="40000"/>
                  </a:prstClr>
                </a:outerShdw>
              </a:effectLst>
            </a:rPr>
            <a:t>determine the three </a:t>
          </a:r>
          <a:r>
            <a:rPr lang="en-US" b="1" dirty="0">
              <a:solidFill>
                <a:schemeClr val="bg1"/>
              </a:solidFill>
              <a:effectLst>
                <a:outerShdw blurRad="50800" dist="38100" dir="16200000" rotWithShape="0">
                  <a:prstClr val="black">
                    <a:alpha val="40000"/>
                  </a:prstClr>
                </a:outerShdw>
              </a:effectLst>
            </a:rPr>
            <a:t>airports</a:t>
          </a:r>
          <a:r>
            <a:rPr lang="en-US" dirty="0">
              <a:solidFill>
                <a:schemeClr val="bg1"/>
              </a:solidFill>
              <a:effectLst>
                <a:outerShdw blurRad="50800" dist="38100" dir="16200000" rotWithShape="0">
                  <a:prstClr val="black">
                    <a:alpha val="40000"/>
                  </a:prstClr>
                </a:outerShdw>
              </a:effectLst>
            </a:rPr>
            <a:t> with the lowest delay time (in hours) </a:t>
          </a:r>
          <a:endParaRPr lang="en-US" dirty="0">
            <a:solidFill>
              <a:schemeClr val="bg1"/>
            </a:solidFill>
            <a:effectLst>
              <a:outerShdw blurRad="50800" dist="38100" dir="16200000" rotWithShape="0">
                <a:prstClr val="black">
                  <a:alpha val="40000"/>
                </a:prstClr>
              </a:outerShdw>
            </a:effectLst>
            <a:latin typeface="Calibri" panose="020F0502020204030204" pitchFamily="34" charset="0"/>
            <a:cs typeface="Calibri" panose="020F0502020204030204" pitchFamily="34" charset="0"/>
          </a:endParaRPr>
        </a:p>
      </dgm:t>
    </dgm:pt>
    <dgm:pt modelId="{977E1330-676C-4FB4-9D65-D3186F770140}" type="parTrans" cxnId="{69C4EE5D-AA0B-4335-84FC-6A27DB52A17C}">
      <dgm:prSet/>
      <dgm:spPr/>
      <dgm:t>
        <a:bodyPr/>
        <a:lstStyle/>
        <a:p>
          <a:endParaRPr lang="en-US">
            <a:effectLst>
              <a:outerShdw blurRad="50800" dist="38100" dir="16200000" rotWithShape="0">
                <a:prstClr val="black">
                  <a:alpha val="40000"/>
                </a:prstClr>
              </a:outerShdw>
            </a:effectLst>
          </a:endParaRPr>
        </a:p>
      </dgm:t>
    </dgm:pt>
    <dgm:pt modelId="{CEEDCECE-28A7-44AC-9C67-DB25D4728502}" type="sibTrans" cxnId="{69C4EE5D-AA0B-4335-84FC-6A27DB52A17C}">
      <dgm:prSet/>
      <dgm:spPr/>
      <dgm:t>
        <a:bodyPr/>
        <a:lstStyle/>
        <a:p>
          <a:endParaRPr lang="en-US">
            <a:effectLst>
              <a:outerShdw blurRad="50800" dist="38100" dir="16200000" rotWithShape="0">
                <a:prstClr val="black">
                  <a:alpha val="40000"/>
                </a:prstClr>
              </a:outerShdw>
            </a:effectLst>
          </a:endParaRPr>
        </a:p>
      </dgm:t>
    </dgm:pt>
    <dgm:pt modelId="{B96BDC02-9E82-461D-BFD7-432232532882}">
      <dgm:prSet phldrT="[Text]" custT="1"/>
      <dgm:spPr>
        <a:solidFill>
          <a:srgbClr val="EC9BD3"/>
        </a:solidFill>
      </dgm:spPr>
      <dgm:t>
        <a:bodyPr/>
        <a:lstStyle/>
        <a:p>
          <a:r>
            <a:rPr lang="en-US" sz="2800" dirty="0">
              <a:solidFill>
                <a:schemeClr val="accent2">
                  <a:lumMod val="75000"/>
                </a:schemeClr>
              </a:solidFill>
              <a:effectLst>
                <a:innerShdw blurRad="114300">
                  <a:prstClr val="black"/>
                </a:innerShdw>
              </a:effectLst>
              <a:latin typeface="Calibri" panose="020F0502020204030204" pitchFamily="34" charset="0"/>
              <a:cs typeface="Calibri" panose="020F0502020204030204" pitchFamily="34" charset="0"/>
            </a:rPr>
            <a:t>Case 2</a:t>
          </a:r>
        </a:p>
      </dgm:t>
    </dgm:pt>
    <dgm:pt modelId="{E8465C65-C40C-4283-9D01-B8A23085955B}" type="parTrans" cxnId="{C855F675-2DC0-4CD6-A7F0-9A1595BDA195}">
      <dgm:prSet/>
      <dgm:spPr/>
      <dgm:t>
        <a:bodyPr/>
        <a:lstStyle/>
        <a:p>
          <a:endParaRPr lang="en-US">
            <a:effectLst>
              <a:outerShdw blurRad="50800" dist="38100" dir="16200000" rotWithShape="0">
                <a:prstClr val="black">
                  <a:alpha val="40000"/>
                </a:prstClr>
              </a:outerShdw>
            </a:effectLst>
          </a:endParaRPr>
        </a:p>
      </dgm:t>
    </dgm:pt>
    <dgm:pt modelId="{8F5D8F4A-B7FE-4E9C-B69E-0C6F55E8C65C}" type="sibTrans" cxnId="{C855F675-2DC0-4CD6-A7F0-9A1595BDA195}">
      <dgm:prSet/>
      <dgm:spPr/>
      <dgm:t>
        <a:bodyPr/>
        <a:lstStyle/>
        <a:p>
          <a:endParaRPr lang="en-US">
            <a:effectLst>
              <a:outerShdw blurRad="50800" dist="38100" dir="16200000" rotWithShape="0">
                <a:prstClr val="black">
                  <a:alpha val="40000"/>
                </a:prstClr>
              </a:outerShdw>
            </a:effectLst>
          </a:endParaRPr>
        </a:p>
      </dgm:t>
    </dgm:pt>
    <dgm:pt modelId="{E08DC77E-BF60-4E60-B592-E9A32EBF1635}">
      <dgm:prSet phldrT="[Text]"/>
      <dgm:spPr>
        <a:solidFill>
          <a:schemeClr val="accent2">
            <a:alpha val="90000"/>
          </a:schemeClr>
        </a:solidFill>
      </dgm:spPr>
      <dgm:t>
        <a:bodyPr/>
        <a:lstStyle/>
        <a:p>
          <a:pPr>
            <a:buFont typeface="+mj-lt"/>
            <a:buNone/>
          </a:pPr>
          <a:r>
            <a:rPr lang="en-US" dirty="0">
              <a:solidFill>
                <a:schemeClr val="bg1"/>
              </a:solidFill>
              <a:effectLst>
                <a:outerShdw blurRad="50800" dist="38100" dir="16200000" rotWithShape="0">
                  <a:prstClr val="black">
                    <a:alpha val="40000"/>
                  </a:prstClr>
                </a:outerShdw>
              </a:effectLst>
            </a:rPr>
            <a:t>determine the three </a:t>
          </a:r>
          <a:r>
            <a:rPr lang="en-US" b="1" dirty="0">
              <a:solidFill>
                <a:schemeClr val="bg1"/>
              </a:solidFill>
              <a:effectLst>
                <a:outerShdw blurRad="50800" dist="38100" dir="16200000" rotWithShape="0">
                  <a:prstClr val="black">
                    <a:alpha val="40000"/>
                  </a:prstClr>
                </a:outerShdw>
              </a:effectLst>
            </a:rPr>
            <a:t>carriers</a:t>
          </a:r>
          <a:r>
            <a:rPr lang="en-US" dirty="0">
              <a:solidFill>
                <a:schemeClr val="bg1"/>
              </a:solidFill>
              <a:effectLst>
                <a:outerShdw blurRad="50800" dist="38100" dir="16200000" rotWithShape="0">
                  <a:prstClr val="black">
                    <a:alpha val="40000"/>
                  </a:prstClr>
                </a:outerShdw>
              </a:effectLst>
            </a:rPr>
            <a:t> with the lowest delay time (in hours) </a:t>
          </a:r>
          <a:r>
            <a:rPr lang="en-US" dirty="0">
              <a:solidFill>
                <a:schemeClr val="bg1"/>
              </a:solidFill>
              <a:effectLst>
                <a:outerShdw blurRad="50800" dist="38100" dir="16200000" rotWithShape="0">
                  <a:prstClr val="black">
                    <a:alpha val="40000"/>
                  </a:prstClr>
                </a:outerShdw>
              </a:effectLst>
              <a:latin typeface="Calibri" panose="020F0502020204030204" pitchFamily="34" charset="0"/>
              <a:cs typeface="Calibri" panose="020F0502020204030204" pitchFamily="34" charset="0"/>
            </a:rPr>
            <a:t> for your year</a:t>
          </a:r>
        </a:p>
      </dgm:t>
    </dgm:pt>
    <dgm:pt modelId="{A81B80B8-B0D7-493C-9839-F87000F770BB}" type="parTrans" cxnId="{7981B1E1-D716-40C2-B5DA-0D4B58441925}">
      <dgm:prSet/>
      <dgm:spPr/>
      <dgm:t>
        <a:bodyPr/>
        <a:lstStyle/>
        <a:p>
          <a:endParaRPr lang="en-US">
            <a:effectLst>
              <a:outerShdw blurRad="50800" dist="38100" dir="16200000" rotWithShape="0">
                <a:prstClr val="black">
                  <a:alpha val="40000"/>
                </a:prstClr>
              </a:outerShdw>
            </a:effectLst>
          </a:endParaRPr>
        </a:p>
      </dgm:t>
    </dgm:pt>
    <dgm:pt modelId="{4144C0AD-8D1C-4F5F-A24E-50D506D5C177}" type="sibTrans" cxnId="{7981B1E1-D716-40C2-B5DA-0D4B58441925}">
      <dgm:prSet/>
      <dgm:spPr/>
      <dgm:t>
        <a:bodyPr/>
        <a:lstStyle/>
        <a:p>
          <a:endParaRPr lang="en-US">
            <a:effectLst>
              <a:outerShdw blurRad="50800" dist="38100" dir="16200000" rotWithShape="0">
                <a:prstClr val="black">
                  <a:alpha val="40000"/>
                </a:prstClr>
              </a:outerShdw>
            </a:effectLst>
          </a:endParaRPr>
        </a:p>
      </dgm:t>
    </dgm:pt>
    <dgm:pt modelId="{C747CAF7-8864-4E45-98D8-CB5296DDA3F1}">
      <dgm:prSet phldrT="[Text]" custT="1"/>
      <dgm:spPr>
        <a:solidFill>
          <a:srgbClr val="EC9BD3"/>
        </a:solidFill>
      </dgm:spPr>
      <dgm:t>
        <a:bodyPr/>
        <a:lstStyle/>
        <a:p>
          <a:pPr marL="0" lvl="0" indent="0" algn="ctr" defTabSz="1778000">
            <a:lnSpc>
              <a:spcPct val="90000"/>
            </a:lnSpc>
            <a:spcBef>
              <a:spcPct val="0"/>
            </a:spcBef>
            <a:spcAft>
              <a:spcPct val="35000"/>
            </a:spcAft>
            <a:buNone/>
          </a:pPr>
          <a:r>
            <a:rPr lang="en-US" sz="2800" kern="1200" dirty="0">
              <a:solidFill>
                <a:schemeClr val="accent2">
                  <a:lumMod val="75000"/>
                </a:schemeClr>
              </a:solidFill>
              <a:effectLst>
                <a:innerShdw blurRad="114300">
                  <a:prstClr val="black"/>
                </a:innerShdw>
              </a:effectLst>
              <a:latin typeface="Calibri" panose="020F0502020204030204" pitchFamily="34" charset="0"/>
              <a:ea typeface="+mn-ea"/>
              <a:cs typeface="Calibri" panose="020F0502020204030204" pitchFamily="34" charset="0"/>
            </a:rPr>
            <a:t>Case</a:t>
          </a:r>
          <a:r>
            <a:rPr lang="en-US" sz="2800" kern="1200" dirty="0">
              <a:solidFill>
                <a:schemeClr val="accent2">
                  <a:lumMod val="75000"/>
                </a:schemeClr>
              </a:solidFill>
              <a:effectLst>
                <a:innerShdw blurRad="63500" dist="50800" dir="16200000">
                  <a:prstClr val="black">
                    <a:alpha val="50000"/>
                  </a:prstClr>
                </a:innerShdw>
              </a:effectLst>
              <a:latin typeface="Calibri" panose="020F0502020204030204" pitchFamily="34" charset="0"/>
              <a:ea typeface="+mn-ea"/>
              <a:cs typeface="Calibri" panose="020F0502020204030204" pitchFamily="34" charset="0"/>
            </a:rPr>
            <a:t> 3</a:t>
          </a:r>
        </a:p>
      </dgm:t>
    </dgm:pt>
    <dgm:pt modelId="{3176EDEA-A66B-49C4-A896-6A3187605854}" type="parTrans" cxnId="{449901E1-895A-45CF-AA32-B2CBBC3486CB}">
      <dgm:prSet/>
      <dgm:spPr/>
      <dgm:t>
        <a:bodyPr/>
        <a:lstStyle/>
        <a:p>
          <a:endParaRPr lang="en-US">
            <a:effectLst>
              <a:outerShdw blurRad="50800" dist="38100" dir="16200000" rotWithShape="0">
                <a:prstClr val="black">
                  <a:alpha val="40000"/>
                </a:prstClr>
              </a:outerShdw>
            </a:effectLst>
          </a:endParaRPr>
        </a:p>
      </dgm:t>
    </dgm:pt>
    <dgm:pt modelId="{E8C854A5-2003-4302-8956-7A655633C387}" type="sibTrans" cxnId="{449901E1-895A-45CF-AA32-B2CBBC3486CB}">
      <dgm:prSet/>
      <dgm:spPr/>
      <dgm:t>
        <a:bodyPr/>
        <a:lstStyle/>
        <a:p>
          <a:endParaRPr lang="en-US">
            <a:effectLst>
              <a:outerShdw blurRad="50800" dist="38100" dir="16200000" rotWithShape="0">
                <a:prstClr val="black">
                  <a:alpha val="40000"/>
                </a:prstClr>
              </a:outerShdw>
            </a:effectLst>
          </a:endParaRPr>
        </a:p>
      </dgm:t>
    </dgm:pt>
    <dgm:pt modelId="{DF246E77-E71B-4AA6-8985-3657E4071E7C}">
      <dgm:prSet phldrT="[Text]"/>
      <dgm:spPr>
        <a:solidFill>
          <a:schemeClr val="accent2">
            <a:alpha val="90000"/>
          </a:schemeClr>
        </a:solidFill>
      </dgm:spPr>
      <dgm:t>
        <a:bodyPr/>
        <a:lstStyle/>
        <a:p>
          <a:pPr>
            <a:buFont typeface="+mj-lt"/>
            <a:buNone/>
          </a:pPr>
          <a:r>
            <a:rPr lang="en-US" dirty="0">
              <a:solidFill>
                <a:schemeClr val="bg1"/>
              </a:solidFill>
              <a:effectLst>
                <a:outerShdw blurRad="50800" dist="38100" dir="16200000" rotWithShape="0">
                  <a:prstClr val="black">
                    <a:alpha val="40000"/>
                  </a:prstClr>
                </a:outerShdw>
              </a:effectLst>
            </a:rPr>
            <a:t>determine overall which type of delay (arrivals or departures) is the lowest for the team’s </a:t>
          </a:r>
          <a:r>
            <a:rPr lang="en-US" b="1" dirty="0">
              <a:solidFill>
                <a:schemeClr val="bg1"/>
              </a:solidFill>
              <a:effectLst>
                <a:outerShdw blurRad="50800" dist="38100" dir="16200000" rotWithShape="0">
                  <a:prstClr val="black">
                    <a:alpha val="40000"/>
                  </a:prstClr>
                </a:outerShdw>
              </a:effectLst>
            </a:rPr>
            <a:t>airports</a:t>
          </a:r>
          <a:endParaRPr lang="en-US" dirty="0">
            <a:solidFill>
              <a:schemeClr val="bg1"/>
            </a:solidFill>
            <a:effectLst>
              <a:outerShdw blurRad="50800" dist="38100" dir="16200000" rotWithShape="0">
                <a:prstClr val="black">
                  <a:alpha val="40000"/>
                </a:prstClr>
              </a:outerShdw>
            </a:effectLst>
            <a:latin typeface="Calibri" panose="020F0502020204030204" pitchFamily="34" charset="0"/>
            <a:cs typeface="Calibri" panose="020F0502020204030204" pitchFamily="34" charset="0"/>
          </a:endParaRPr>
        </a:p>
      </dgm:t>
    </dgm:pt>
    <dgm:pt modelId="{B0DCDD0F-855C-47E4-926A-49E693A0FFA5}" type="parTrans" cxnId="{77A31B28-D9A3-4E33-8DD4-5BC5BC417811}">
      <dgm:prSet/>
      <dgm:spPr/>
      <dgm:t>
        <a:bodyPr/>
        <a:lstStyle/>
        <a:p>
          <a:endParaRPr lang="en-US">
            <a:effectLst>
              <a:outerShdw blurRad="50800" dist="38100" dir="16200000" rotWithShape="0">
                <a:prstClr val="black">
                  <a:alpha val="40000"/>
                </a:prstClr>
              </a:outerShdw>
            </a:effectLst>
          </a:endParaRPr>
        </a:p>
      </dgm:t>
    </dgm:pt>
    <dgm:pt modelId="{EA1DCFAA-939B-41C6-ABB7-960AA8E1FD54}" type="sibTrans" cxnId="{77A31B28-D9A3-4E33-8DD4-5BC5BC417811}">
      <dgm:prSet/>
      <dgm:spPr/>
      <dgm:t>
        <a:bodyPr/>
        <a:lstStyle/>
        <a:p>
          <a:endParaRPr lang="en-US">
            <a:effectLst>
              <a:outerShdw blurRad="50800" dist="38100" dir="16200000" rotWithShape="0">
                <a:prstClr val="black">
                  <a:alpha val="40000"/>
                </a:prstClr>
              </a:outerShdw>
            </a:effectLst>
          </a:endParaRPr>
        </a:p>
      </dgm:t>
    </dgm:pt>
    <dgm:pt modelId="{A5FED5A4-C0AF-4950-ACA0-C255E6CBB0DF}">
      <dgm:prSet phldrT="[Text]" custT="1"/>
      <dgm:spPr>
        <a:solidFill>
          <a:srgbClr val="F355B9"/>
        </a:solidFill>
      </dgm:spPr>
      <dgm:t>
        <a:bodyPr/>
        <a:lstStyle/>
        <a:p>
          <a:pPr>
            <a:buFont typeface="+mj-lt"/>
            <a:buNone/>
          </a:pPr>
          <a:r>
            <a:rPr lang="en-US" sz="3200" b="1" dirty="0">
              <a:solidFill>
                <a:schemeClr val="bg1"/>
              </a:solidFill>
              <a:effectLst>
                <a:outerShdw blurRad="50800" dist="38100" dir="16200000" rotWithShape="0">
                  <a:prstClr val="black">
                    <a:alpha val="40000"/>
                  </a:prstClr>
                </a:outerShdw>
              </a:effectLst>
              <a:latin typeface="Calibri" panose="020F0502020204030204" pitchFamily="34" charset="0"/>
              <a:cs typeface="Calibri" panose="020F0502020204030204" pitchFamily="34" charset="0"/>
            </a:rPr>
            <a:t>Conclusion</a:t>
          </a:r>
        </a:p>
      </dgm:t>
    </dgm:pt>
    <dgm:pt modelId="{916B406A-845B-43EF-8CBF-5EFC1DFE9DE1}" type="parTrans" cxnId="{C54FB102-A150-40AA-9860-C6ECFBB218A9}">
      <dgm:prSet/>
      <dgm:spPr/>
      <dgm:t>
        <a:bodyPr/>
        <a:lstStyle/>
        <a:p>
          <a:endParaRPr lang="en-US">
            <a:effectLst>
              <a:outerShdw blurRad="50800" dist="38100" dir="16200000" rotWithShape="0">
                <a:prstClr val="black">
                  <a:alpha val="40000"/>
                </a:prstClr>
              </a:outerShdw>
            </a:effectLst>
          </a:endParaRPr>
        </a:p>
      </dgm:t>
    </dgm:pt>
    <dgm:pt modelId="{3C1F7FCF-B8C0-4E78-BC0F-7C9F9DA16D8A}" type="sibTrans" cxnId="{C54FB102-A150-40AA-9860-C6ECFBB218A9}">
      <dgm:prSet/>
      <dgm:spPr/>
      <dgm:t>
        <a:bodyPr/>
        <a:lstStyle/>
        <a:p>
          <a:endParaRPr lang="en-US">
            <a:effectLst>
              <a:outerShdw blurRad="50800" dist="38100" dir="16200000" rotWithShape="0">
                <a:prstClr val="black">
                  <a:alpha val="40000"/>
                </a:prstClr>
              </a:outerShdw>
            </a:effectLst>
          </a:endParaRPr>
        </a:p>
      </dgm:t>
    </dgm:pt>
    <dgm:pt modelId="{DB5FE35E-8976-4D2F-811B-455FFB23DEA6}">
      <dgm:prSet phldrT="[Text]" custT="1"/>
      <dgm:spPr>
        <a:solidFill>
          <a:schemeClr val="accent2">
            <a:lumMod val="75000"/>
            <a:alpha val="90000"/>
          </a:schemeClr>
        </a:solidFill>
      </dgm:spPr>
      <dgm:t>
        <a:bodyPr/>
        <a:lstStyle/>
        <a:p>
          <a:pPr algn="l">
            <a:buFont typeface="+mj-lt"/>
            <a:buNone/>
          </a:pPr>
          <a:r>
            <a:rPr lang="en-US" sz="1800" b="0" dirty="0">
              <a:solidFill>
                <a:schemeClr val="bg1"/>
              </a:solidFill>
              <a:effectLst>
                <a:outerShdw blurRad="50800" dist="38100" dir="16200000" rotWithShape="0">
                  <a:prstClr val="black">
                    <a:alpha val="40000"/>
                  </a:prstClr>
                </a:outerShdw>
              </a:effectLst>
              <a:latin typeface="Calibri" panose="020F0502020204030204" pitchFamily="34" charset="0"/>
              <a:cs typeface="Calibri" panose="020F0502020204030204" pitchFamily="34" charset="0"/>
            </a:rPr>
            <a:t>Collaborate on the presentation deck and </a:t>
          </a:r>
          <a:r>
            <a:rPr lang="en-US" sz="1800" dirty="0">
              <a:solidFill>
                <a:schemeClr val="bg1"/>
              </a:solidFill>
              <a:effectLst>
                <a:outerShdw blurRad="50800" dist="38100" dir="16200000" rotWithShape="0">
                  <a:prstClr val="black">
                    <a:alpha val="40000"/>
                  </a:prstClr>
                </a:outerShdw>
              </a:effectLst>
            </a:rPr>
            <a:t>create a conclusion slide that compare the results of tasks d, e and f </a:t>
          </a:r>
          <a:r>
            <a:rPr lang="en-US" sz="1800" b="1" dirty="0">
              <a:solidFill>
                <a:schemeClr val="bg1"/>
              </a:solidFill>
              <a:effectLst>
                <a:outerShdw blurRad="50800" dist="38100" dir="16200000" rotWithShape="0">
                  <a:prstClr val="black">
                    <a:alpha val="40000"/>
                  </a:prstClr>
                </a:outerShdw>
              </a:effectLst>
            </a:rPr>
            <a:t>within your team</a:t>
          </a:r>
          <a:r>
            <a:rPr lang="en-US" sz="1800" dirty="0">
              <a:solidFill>
                <a:schemeClr val="bg1"/>
              </a:solidFill>
              <a:effectLst>
                <a:outerShdw blurRad="50800" dist="38100" dir="16200000" rotWithShape="0">
                  <a:prstClr val="black">
                    <a:alpha val="40000"/>
                  </a:prstClr>
                </a:outerShdw>
              </a:effectLst>
            </a:rPr>
            <a:t> and pick </a:t>
          </a:r>
          <a:r>
            <a:rPr lang="en-US" sz="1800" b="1" dirty="0">
              <a:solidFill>
                <a:schemeClr val="bg1"/>
              </a:solidFill>
              <a:effectLst>
                <a:outerShdw blurRad="50800" dist="38100" dir="16200000" rotWithShape="0">
                  <a:prstClr val="black">
                    <a:alpha val="40000"/>
                  </a:prstClr>
                </a:outerShdw>
              </a:effectLst>
            </a:rPr>
            <a:t>the airport</a:t>
          </a:r>
          <a:r>
            <a:rPr lang="en-US" sz="1800" dirty="0">
              <a:solidFill>
                <a:schemeClr val="bg1"/>
              </a:solidFill>
              <a:effectLst>
                <a:outerShdw blurRad="50800" dist="38100" dir="16200000" rotWithShape="0">
                  <a:prstClr val="black">
                    <a:alpha val="40000"/>
                  </a:prstClr>
                </a:outerShdw>
              </a:effectLst>
            </a:rPr>
            <a:t> and </a:t>
          </a:r>
          <a:r>
            <a:rPr lang="en-US" sz="1800" b="1" dirty="0">
              <a:solidFill>
                <a:schemeClr val="bg1"/>
              </a:solidFill>
              <a:effectLst>
                <a:outerShdw blurRad="50800" dist="38100" dir="16200000" rotWithShape="0">
                  <a:prstClr val="black">
                    <a:alpha val="40000"/>
                  </a:prstClr>
                </a:outerShdw>
              </a:effectLst>
            </a:rPr>
            <a:t>carrier with the lowest delay</a:t>
          </a:r>
          <a:endParaRPr lang="en-US" sz="1800" b="1" dirty="0">
            <a:solidFill>
              <a:schemeClr val="bg1"/>
            </a:solidFill>
            <a:effectLst>
              <a:outerShdw blurRad="50800" dist="38100" dir="16200000" rotWithShape="0">
                <a:prstClr val="black">
                  <a:alpha val="40000"/>
                </a:prstClr>
              </a:outerShdw>
            </a:effectLst>
            <a:latin typeface="Calibri" panose="020F0502020204030204" pitchFamily="34" charset="0"/>
            <a:cs typeface="Calibri" panose="020F0502020204030204" pitchFamily="34" charset="0"/>
          </a:endParaRPr>
        </a:p>
      </dgm:t>
    </dgm:pt>
    <dgm:pt modelId="{3885AD8B-5E68-4EA6-BF76-6758186B83A1}" type="parTrans" cxnId="{4CFB8D1C-1FAE-4769-8220-0AEEF818D5B1}">
      <dgm:prSet/>
      <dgm:spPr/>
      <dgm:t>
        <a:bodyPr/>
        <a:lstStyle/>
        <a:p>
          <a:endParaRPr lang="en-US">
            <a:effectLst>
              <a:outerShdw blurRad="50800" dist="38100" dir="16200000" rotWithShape="0">
                <a:prstClr val="black">
                  <a:alpha val="40000"/>
                </a:prstClr>
              </a:outerShdw>
            </a:effectLst>
          </a:endParaRPr>
        </a:p>
      </dgm:t>
    </dgm:pt>
    <dgm:pt modelId="{DD896927-CDE7-4879-8388-9F55014CAEF4}" type="sibTrans" cxnId="{4CFB8D1C-1FAE-4769-8220-0AEEF818D5B1}">
      <dgm:prSet/>
      <dgm:spPr/>
      <dgm:t>
        <a:bodyPr/>
        <a:lstStyle/>
        <a:p>
          <a:endParaRPr lang="en-US">
            <a:effectLst>
              <a:outerShdw blurRad="50800" dist="38100" dir="16200000" rotWithShape="0">
                <a:prstClr val="black">
                  <a:alpha val="40000"/>
                </a:prstClr>
              </a:outerShdw>
            </a:effectLst>
          </a:endParaRPr>
        </a:p>
      </dgm:t>
    </dgm:pt>
    <dgm:pt modelId="{EAA5FE6D-A941-433E-B31C-3FDBFA948475}">
      <dgm:prSet phldrT="[Text]"/>
      <dgm:spPr>
        <a:solidFill>
          <a:schemeClr val="accent2">
            <a:alpha val="90000"/>
          </a:schemeClr>
        </a:solidFill>
      </dgm:spPr>
      <dgm:t>
        <a:bodyPr/>
        <a:lstStyle/>
        <a:p>
          <a:pPr>
            <a:buFont typeface="+mj-lt"/>
            <a:buNone/>
          </a:pPr>
          <a:r>
            <a:rPr lang="en-US" dirty="0">
              <a:solidFill>
                <a:schemeClr val="bg1"/>
              </a:solidFill>
              <a:effectLst>
                <a:outerShdw blurRad="50800" dist="38100" dir="16200000" rotWithShape="0">
                  <a:prstClr val="black">
                    <a:alpha val="40000"/>
                  </a:prstClr>
                </a:outerShdw>
              </a:effectLst>
              <a:latin typeface="Calibri" panose="020F0502020204030204" pitchFamily="34" charset="0"/>
              <a:cs typeface="Calibri" panose="020F0502020204030204" pitchFamily="34" charset="0"/>
            </a:rPr>
            <a:t>for your year</a:t>
          </a:r>
        </a:p>
      </dgm:t>
    </dgm:pt>
    <dgm:pt modelId="{34976024-1D00-4FA4-8DE7-844A45E9261C}" type="parTrans" cxnId="{DB5335E8-41D2-445A-863D-7A95FE2F6C5A}">
      <dgm:prSet/>
      <dgm:spPr/>
      <dgm:t>
        <a:bodyPr/>
        <a:lstStyle/>
        <a:p>
          <a:endParaRPr lang="en-US">
            <a:effectLst>
              <a:outerShdw blurRad="50800" dist="38100" dir="16200000" rotWithShape="0">
                <a:prstClr val="black">
                  <a:alpha val="40000"/>
                </a:prstClr>
              </a:outerShdw>
            </a:effectLst>
          </a:endParaRPr>
        </a:p>
      </dgm:t>
    </dgm:pt>
    <dgm:pt modelId="{90060F5B-2679-483A-BA6C-1BC664A0379E}" type="sibTrans" cxnId="{DB5335E8-41D2-445A-863D-7A95FE2F6C5A}">
      <dgm:prSet/>
      <dgm:spPr/>
      <dgm:t>
        <a:bodyPr/>
        <a:lstStyle/>
        <a:p>
          <a:endParaRPr lang="en-US">
            <a:effectLst>
              <a:outerShdw blurRad="50800" dist="38100" dir="16200000" rotWithShape="0">
                <a:prstClr val="black">
                  <a:alpha val="40000"/>
                </a:prstClr>
              </a:outerShdw>
            </a:effectLst>
          </a:endParaRPr>
        </a:p>
      </dgm:t>
    </dgm:pt>
    <dgm:pt modelId="{355986C4-5AA0-4F26-B0E8-FE1E4B1FEB70}" type="pres">
      <dgm:prSet presAssocID="{39950FD9-2016-4EFB-9B24-BBA96160574E}" presName="Name0" presStyleCnt="0">
        <dgm:presLayoutVars>
          <dgm:dir/>
          <dgm:animLvl val="lvl"/>
          <dgm:resizeHandles val="exact"/>
        </dgm:presLayoutVars>
      </dgm:prSet>
      <dgm:spPr/>
    </dgm:pt>
    <dgm:pt modelId="{715A8FAA-8D73-41B7-9625-2FDB310D075E}" type="pres">
      <dgm:prSet presAssocID="{64D76BBD-99E2-4D53-BC7B-F8C5B6AD4DB5}" presName="linNode" presStyleCnt="0"/>
      <dgm:spPr/>
    </dgm:pt>
    <dgm:pt modelId="{CB6B8F19-0D03-4B77-AB1C-6D441169B593}" type="pres">
      <dgm:prSet presAssocID="{64D76BBD-99E2-4D53-BC7B-F8C5B6AD4DB5}" presName="parentText" presStyleLbl="node1" presStyleIdx="0" presStyleCnt="4">
        <dgm:presLayoutVars>
          <dgm:chMax val="1"/>
          <dgm:bulletEnabled val="1"/>
        </dgm:presLayoutVars>
      </dgm:prSet>
      <dgm:spPr/>
    </dgm:pt>
    <dgm:pt modelId="{E7475F2B-9F1E-432B-B2B7-A815994372E0}" type="pres">
      <dgm:prSet presAssocID="{64D76BBD-99E2-4D53-BC7B-F8C5B6AD4DB5}" presName="descendantText" presStyleLbl="alignAccFollowNode1" presStyleIdx="0" presStyleCnt="4">
        <dgm:presLayoutVars>
          <dgm:bulletEnabled val="1"/>
        </dgm:presLayoutVars>
      </dgm:prSet>
      <dgm:spPr/>
    </dgm:pt>
    <dgm:pt modelId="{1B7C3A5C-2FFC-441A-BA42-C473C3F3D1BA}" type="pres">
      <dgm:prSet presAssocID="{3DF2B2D5-E6BF-4AC7-B295-B3AFC5595941}" presName="sp" presStyleCnt="0"/>
      <dgm:spPr/>
    </dgm:pt>
    <dgm:pt modelId="{E2156798-0154-4359-9714-AA44EE58856F}" type="pres">
      <dgm:prSet presAssocID="{B96BDC02-9E82-461D-BFD7-432232532882}" presName="linNode" presStyleCnt="0"/>
      <dgm:spPr/>
    </dgm:pt>
    <dgm:pt modelId="{F08F398A-48C7-432C-A651-E541362B5D34}" type="pres">
      <dgm:prSet presAssocID="{B96BDC02-9E82-461D-BFD7-432232532882}" presName="parentText" presStyleLbl="node1" presStyleIdx="1" presStyleCnt="4">
        <dgm:presLayoutVars>
          <dgm:chMax val="1"/>
          <dgm:bulletEnabled val="1"/>
        </dgm:presLayoutVars>
      </dgm:prSet>
      <dgm:spPr/>
    </dgm:pt>
    <dgm:pt modelId="{E2F27F69-FE9F-48CD-8412-199654AC089B}" type="pres">
      <dgm:prSet presAssocID="{B96BDC02-9E82-461D-BFD7-432232532882}" presName="descendantText" presStyleLbl="alignAccFollowNode1" presStyleIdx="1" presStyleCnt="4">
        <dgm:presLayoutVars>
          <dgm:bulletEnabled val="1"/>
        </dgm:presLayoutVars>
      </dgm:prSet>
      <dgm:spPr/>
    </dgm:pt>
    <dgm:pt modelId="{9A7F1D44-17B6-433D-A955-ED40649E1EE4}" type="pres">
      <dgm:prSet presAssocID="{8F5D8F4A-B7FE-4E9C-B69E-0C6F55E8C65C}" presName="sp" presStyleCnt="0"/>
      <dgm:spPr/>
    </dgm:pt>
    <dgm:pt modelId="{FBE83B8C-CDE7-4608-B70A-759A3DB46E8B}" type="pres">
      <dgm:prSet presAssocID="{C747CAF7-8864-4E45-98D8-CB5296DDA3F1}" presName="linNode" presStyleCnt="0"/>
      <dgm:spPr/>
    </dgm:pt>
    <dgm:pt modelId="{E1D81AD1-7712-4ED2-8DF2-16643C77420F}" type="pres">
      <dgm:prSet presAssocID="{C747CAF7-8864-4E45-98D8-CB5296DDA3F1}" presName="parentText" presStyleLbl="node1" presStyleIdx="2" presStyleCnt="4">
        <dgm:presLayoutVars>
          <dgm:chMax val="1"/>
          <dgm:bulletEnabled val="1"/>
        </dgm:presLayoutVars>
      </dgm:prSet>
      <dgm:spPr/>
    </dgm:pt>
    <dgm:pt modelId="{31399CCF-4E8F-4C29-B58E-0767032CEDFB}" type="pres">
      <dgm:prSet presAssocID="{C747CAF7-8864-4E45-98D8-CB5296DDA3F1}" presName="descendantText" presStyleLbl="alignAccFollowNode1" presStyleIdx="2" presStyleCnt="4">
        <dgm:presLayoutVars>
          <dgm:bulletEnabled val="1"/>
        </dgm:presLayoutVars>
      </dgm:prSet>
      <dgm:spPr/>
    </dgm:pt>
    <dgm:pt modelId="{D475B82E-93B6-42A0-826B-F1EAA9DA0462}" type="pres">
      <dgm:prSet presAssocID="{E8C854A5-2003-4302-8956-7A655633C387}" presName="sp" presStyleCnt="0"/>
      <dgm:spPr/>
    </dgm:pt>
    <dgm:pt modelId="{6464F03C-C100-4312-A1AC-8EDB46EE8C42}" type="pres">
      <dgm:prSet presAssocID="{A5FED5A4-C0AF-4950-ACA0-C255E6CBB0DF}" presName="linNode" presStyleCnt="0"/>
      <dgm:spPr/>
    </dgm:pt>
    <dgm:pt modelId="{0425327C-5A37-48B7-A7AB-E535E365F2F2}" type="pres">
      <dgm:prSet presAssocID="{A5FED5A4-C0AF-4950-ACA0-C255E6CBB0DF}" presName="parentText" presStyleLbl="node1" presStyleIdx="3" presStyleCnt="4" custLinFactNeighborX="-1734" custLinFactNeighborY="-490">
        <dgm:presLayoutVars>
          <dgm:chMax val="1"/>
          <dgm:bulletEnabled val="1"/>
        </dgm:presLayoutVars>
      </dgm:prSet>
      <dgm:spPr/>
    </dgm:pt>
    <dgm:pt modelId="{278819A1-8B9D-4114-A8D5-FD3D7B3399D4}" type="pres">
      <dgm:prSet presAssocID="{A5FED5A4-C0AF-4950-ACA0-C255E6CBB0DF}" presName="descendantText" presStyleLbl="alignAccFollowNode1" presStyleIdx="3" presStyleCnt="4">
        <dgm:presLayoutVars>
          <dgm:bulletEnabled val="1"/>
        </dgm:presLayoutVars>
      </dgm:prSet>
      <dgm:spPr/>
    </dgm:pt>
  </dgm:ptLst>
  <dgm:cxnLst>
    <dgm:cxn modelId="{C54FB102-A150-40AA-9860-C6ECFBB218A9}" srcId="{39950FD9-2016-4EFB-9B24-BBA96160574E}" destId="{A5FED5A4-C0AF-4950-ACA0-C255E6CBB0DF}" srcOrd="3" destOrd="0" parTransId="{916B406A-845B-43EF-8CBF-5EFC1DFE9DE1}" sibTransId="{3C1F7FCF-B8C0-4E78-BC0F-7C9F9DA16D8A}"/>
    <dgm:cxn modelId="{4CFB8D1C-1FAE-4769-8220-0AEEF818D5B1}" srcId="{A5FED5A4-C0AF-4950-ACA0-C255E6CBB0DF}" destId="{DB5FE35E-8976-4D2F-811B-455FFB23DEA6}" srcOrd="0" destOrd="0" parTransId="{3885AD8B-5E68-4EA6-BF76-6758186B83A1}" sibTransId="{DD896927-CDE7-4879-8388-9F55014CAEF4}"/>
    <dgm:cxn modelId="{7310E81F-21C0-46C9-BF11-BBB1B664808A}" type="presOf" srcId="{99F5F594-5392-4290-8FB2-2E962741A7B8}" destId="{E7475F2B-9F1E-432B-B2B7-A815994372E0}" srcOrd="0" destOrd="0" presId="urn:microsoft.com/office/officeart/2005/8/layout/vList5"/>
    <dgm:cxn modelId="{77A31B28-D9A3-4E33-8DD4-5BC5BC417811}" srcId="{C747CAF7-8864-4E45-98D8-CB5296DDA3F1}" destId="{DF246E77-E71B-4AA6-8985-3657E4071E7C}" srcOrd="0" destOrd="0" parTransId="{B0DCDD0F-855C-47E4-926A-49E693A0FFA5}" sibTransId="{EA1DCFAA-939B-41C6-ABB7-960AA8E1FD54}"/>
    <dgm:cxn modelId="{B24C265B-0373-472C-859A-82F1138290EF}" type="presOf" srcId="{DF246E77-E71B-4AA6-8985-3657E4071E7C}" destId="{31399CCF-4E8F-4C29-B58E-0767032CEDFB}" srcOrd="0" destOrd="0" presId="urn:microsoft.com/office/officeart/2005/8/layout/vList5"/>
    <dgm:cxn modelId="{69C4EE5D-AA0B-4335-84FC-6A27DB52A17C}" srcId="{64D76BBD-99E2-4D53-BC7B-F8C5B6AD4DB5}" destId="{99F5F594-5392-4290-8FB2-2E962741A7B8}" srcOrd="0" destOrd="0" parTransId="{977E1330-676C-4FB4-9D65-D3186F770140}" sibTransId="{CEEDCECE-28A7-44AC-9C67-DB25D4728502}"/>
    <dgm:cxn modelId="{D770DD53-6997-4C41-BFC9-98F880253654}" type="presOf" srcId="{DB5FE35E-8976-4D2F-811B-455FFB23DEA6}" destId="{278819A1-8B9D-4114-A8D5-FD3D7B3399D4}" srcOrd="0" destOrd="0" presId="urn:microsoft.com/office/officeart/2005/8/layout/vList5"/>
    <dgm:cxn modelId="{C855F675-2DC0-4CD6-A7F0-9A1595BDA195}" srcId="{39950FD9-2016-4EFB-9B24-BBA96160574E}" destId="{B96BDC02-9E82-461D-BFD7-432232532882}" srcOrd="1" destOrd="0" parTransId="{E8465C65-C40C-4283-9D01-B8A23085955B}" sibTransId="{8F5D8F4A-B7FE-4E9C-B69E-0C6F55E8C65C}"/>
    <dgm:cxn modelId="{6270CF76-5551-4DC4-B1E5-A934BC553057}" type="presOf" srcId="{C747CAF7-8864-4E45-98D8-CB5296DDA3F1}" destId="{E1D81AD1-7712-4ED2-8DF2-16643C77420F}" srcOrd="0" destOrd="0" presId="urn:microsoft.com/office/officeart/2005/8/layout/vList5"/>
    <dgm:cxn modelId="{F3414758-8A32-45B7-9565-BB3DA9FFDFC1}" type="presOf" srcId="{B96BDC02-9E82-461D-BFD7-432232532882}" destId="{F08F398A-48C7-432C-A651-E541362B5D34}" srcOrd="0" destOrd="0" presId="urn:microsoft.com/office/officeart/2005/8/layout/vList5"/>
    <dgm:cxn modelId="{AE905C79-5975-4552-916D-17BB8E518135}" srcId="{39950FD9-2016-4EFB-9B24-BBA96160574E}" destId="{64D76BBD-99E2-4D53-BC7B-F8C5B6AD4DB5}" srcOrd="0" destOrd="0" parTransId="{DB54F05B-12FE-4AFD-B394-2048869BD6E1}" sibTransId="{3DF2B2D5-E6BF-4AC7-B295-B3AFC5595941}"/>
    <dgm:cxn modelId="{7687F17A-6D64-49EF-953E-5CDBFAE21D32}" type="presOf" srcId="{64D76BBD-99E2-4D53-BC7B-F8C5B6AD4DB5}" destId="{CB6B8F19-0D03-4B77-AB1C-6D441169B593}" srcOrd="0" destOrd="0" presId="urn:microsoft.com/office/officeart/2005/8/layout/vList5"/>
    <dgm:cxn modelId="{DA2624B0-4918-4FC8-A69D-E6B14AFB0558}" type="presOf" srcId="{A5FED5A4-C0AF-4950-ACA0-C255E6CBB0DF}" destId="{0425327C-5A37-48B7-A7AB-E535E365F2F2}" srcOrd="0" destOrd="0" presId="urn:microsoft.com/office/officeart/2005/8/layout/vList5"/>
    <dgm:cxn modelId="{FE3E26D0-F3E9-4355-81F9-89A6345F9344}" type="presOf" srcId="{E08DC77E-BF60-4E60-B592-E9A32EBF1635}" destId="{E2F27F69-FE9F-48CD-8412-199654AC089B}" srcOrd="0" destOrd="0" presId="urn:microsoft.com/office/officeart/2005/8/layout/vList5"/>
    <dgm:cxn modelId="{F5B397DF-F252-4DCF-B42B-239B5D7B18B0}" type="presOf" srcId="{EAA5FE6D-A941-433E-B31C-3FDBFA948475}" destId="{E7475F2B-9F1E-432B-B2B7-A815994372E0}" srcOrd="0" destOrd="1" presId="urn:microsoft.com/office/officeart/2005/8/layout/vList5"/>
    <dgm:cxn modelId="{449901E1-895A-45CF-AA32-B2CBBC3486CB}" srcId="{39950FD9-2016-4EFB-9B24-BBA96160574E}" destId="{C747CAF7-8864-4E45-98D8-CB5296DDA3F1}" srcOrd="2" destOrd="0" parTransId="{3176EDEA-A66B-49C4-A896-6A3187605854}" sibTransId="{E8C854A5-2003-4302-8956-7A655633C387}"/>
    <dgm:cxn modelId="{7981B1E1-D716-40C2-B5DA-0D4B58441925}" srcId="{B96BDC02-9E82-461D-BFD7-432232532882}" destId="{E08DC77E-BF60-4E60-B592-E9A32EBF1635}" srcOrd="0" destOrd="0" parTransId="{A81B80B8-B0D7-493C-9839-F87000F770BB}" sibTransId="{4144C0AD-8D1C-4F5F-A24E-50D506D5C177}"/>
    <dgm:cxn modelId="{DB5335E8-41D2-445A-863D-7A95FE2F6C5A}" srcId="{64D76BBD-99E2-4D53-BC7B-F8C5B6AD4DB5}" destId="{EAA5FE6D-A941-433E-B31C-3FDBFA948475}" srcOrd="1" destOrd="0" parTransId="{34976024-1D00-4FA4-8DE7-844A45E9261C}" sibTransId="{90060F5B-2679-483A-BA6C-1BC664A0379E}"/>
    <dgm:cxn modelId="{ABAC90ED-AACC-4914-9A45-33FE4EBBE211}" type="presOf" srcId="{39950FD9-2016-4EFB-9B24-BBA96160574E}" destId="{355986C4-5AA0-4F26-B0E8-FE1E4B1FEB70}" srcOrd="0" destOrd="0" presId="urn:microsoft.com/office/officeart/2005/8/layout/vList5"/>
    <dgm:cxn modelId="{7A59CC4C-483E-4AE5-A11D-EF7A4E74BC00}" type="presParOf" srcId="{355986C4-5AA0-4F26-B0E8-FE1E4B1FEB70}" destId="{715A8FAA-8D73-41B7-9625-2FDB310D075E}" srcOrd="0" destOrd="0" presId="urn:microsoft.com/office/officeart/2005/8/layout/vList5"/>
    <dgm:cxn modelId="{DD8A6559-F200-42FC-BEE0-0D2183A37A06}" type="presParOf" srcId="{715A8FAA-8D73-41B7-9625-2FDB310D075E}" destId="{CB6B8F19-0D03-4B77-AB1C-6D441169B593}" srcOrd="0" destOrd="0" presId="urn:microsoft.com/office/officeart/2005/8/layout/vList5"/>
    <dgm:cxn modelId="{5CB8A314-20D3-4A5B-B463-3A396EAA1944}" type="presParOf" srcId="{715A8FAA-8D73-41B7-9625-2FDB310D075E}" destId="{E7475F2B-9F1E-432B-B2B7-A815994372E0}" srcOrd="1" destOrd="0" presId="urn:microsoft.com/office/officeart/2005/8/layout/vList5"/>
    <dgm:cxn modelId="{26DECEE1-9DE6-48D3-B57D-CA29B97B6285}" type="presParOf" srcId="{355986C4-5AA0-4F26-B0E8-FE1E4B1FEB70}" destId="{1B7C3A5C-2FFC-441A-BA42-C473C3F3D1BA}" srcOrd="1" destOrd="0" presId="urn:microsoft.com/office/officeart/2005/8/layout/vList5"/>
    <dgm:cxn modelId="{7F3439A1-3439-4F32-B911-CCE5D53863ED}" type="presParOf" srcId="{355986C4-5AA0-4F26-B0E8-FE1E4B1FEB70}" destId="{E2156798-0154-4359-9714-AA44EE58856F}" srcOrd="2" destOrd="0" presId="urn:microsoft.com/office/officeart/2005/8/layout/vList5"/>
    <dgm:cxn modelId="{2742E884-0B32-4353-AAF9-94A5DAD66942}" type="presParOf" srcId="{E2156798-0154-4359-9714-AA44EE58856F}" destId="{F08F398A-48C7-432C-A651-E541362B5D34}" srcOrd="0" destOrd="0" presId="urn:microsoft.com/office/officeart/2005/8/layout/vList5"/>
    <dgm:cxn modelId="{647A3163-8D42-419A-9E6D-EEE33E7715A4}" type="presParOf" srcId="{E2156798-0154-4359-9714-AA44EE58856F}" destId="{E2F27F69-FE9F-48CD-8412-199654AC089B}" srcOrd="1" destOrd="0" presId="urn:microsoft.com/office/officeart/2005/8/layout/vList5"/>
    <dgm:cxn modelId="{04618060-19B2-4F3F-ADD4-3055C005E91A}" type="presParOf" srcId="{355986C4-5AA0-4F26-B0E8-FE1E4B1FEB70}" destId="{9A7F1D44-17B6-433D-A955-ED40649E1EE4}" srcOrd="3" destOrd="0" presId="urn:microsoft.com/office/officeart/2005/8/layout/vList5"/>
    <dgm:cxn modelId="{39DB9F12-26D8-43D0-8762-E170E36D72AC}" type="presParOf" srcId="{355986C4-5AA0-4F26-B0E8-FE1E4B1FEB70}" destId="{FBE83B8C-CDE7-4608-B70A-759A3DB46E8B}" srcOrd="4" destOrd="0" presId="urn:microsoft.com/office/officeart/2005/8/layout/vList5"/>
    <dgm:cxn modelId="{A264D6DD-ED5D-44E1-9387-F1259D5831A4}" type="presParOf" srcId="{FBE83B8C-CDE7-4608-B70A-759A3DB46E8B}" destId="{E1D81AD1-7712-4ED2-8DF2-16643C77420F}" srcOrd="0" destOrd="0" presId="urn:microsoft.com/office/officeart/2005/8/layout/vList5"/>
    <dgm:cxn modelId="{E49008B2-CED1-4501-BD4D-E92536C8F37F}" type="presParOf" srcId="{FBE83B8C-CDE7-4608-B70A-759A3DB46E8B}" destId="{31399CCF-4E8F-4C29-B58E-0767032CEDFB}" srcOrd="1" destOrd="0" presId="urn:microsoft.com/office/officeart/2005/8/layout/vList5"/>
    <dgm:cxn modelId="{19A912AA-2DB2-4D4D-8C8F-DE6AE695399B}" type="presParOf" srcId="{355986C4-5AA0-4F26-B0E8-FE1E4B1FEB70}" destId="{D475B82E-93B6-42A0-826B-F1EAA9DA0462}" srcOrd="5" destOrd="0" presId="urn:microsoft.com/office/officeart/2005/8/layout/vList5"/>
    <dgm:cxn modelId="{B5F461B4-C045-409E-8057-E2A193A9807C}" type="presParOf" srcId="{355986C4-5AA0-4F26-B0E8-FE1E4B1FEB70}" destId="{6464F03C-C100-4312-A1AC-8EDB46EE8C42}" srcOrd="6" destOrd="0" presId="urn:microsoft.com/office/officeart/2005/8/layout/vList5"/>
    <dgm:cxn modelId="{1172262B-98B6-4A83-A8EB-6C4B0BA8C17E}" type="presParOf" srcId="{6464F03C-C100-4312-A1AC-8EDB46EE8C42}" destId="{0425327C-5A37-48B7-A7AB-E535E365F2F2}" srcOrd="0" destOrd="0" presId="urn:microsoft.com/office/officeart/2005/8/layout/vList5"/>
    <dgm:cxn modelId="{DEC371EA-2EA0-4CAC-B097-037D591BC8DC}" type="presParOf" srcId="{6464F03C-C100-4312-A1AC-8EDB46EE8C42}" destId="{278819A1-8B9D-4114-A8D5-FD3D7B3399D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75F2B-9F1E-432B-B2B7-A815994372E0}">
      <dsp:nvSpPr>
        <dsp:cNvPr id="0" name=""/>
        <dsp:cNvSpPr/>
      </dsp:nvSpPr>
      <dsp:spPr>
        <a:xfrm rot="5400000">
          <a:off x="6297926" y="-2637737"/>
          <a:ext cx="830968" cy="6318504"/>
        </a:xfrm>
        <a:prstGeom prst="round2SameRect">
          <a:avLst/>
        </a:prstGeom>
        <a:solidFill>
          <a:schemeClr val="accent2">
            <a:alpha val="9000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Font typeface="+mj-lt"/>
            <a:buNone/>
          </a:pPr>
          <a:r>
            <a:rPr lang="en-US" sz="1700" kern="1200" dirty="0">
              <a:solidFill>
                <a:schemeClr val="bg1"/>
              </a:solidFill>
              <a:effectLst>
                <a:outerShdw blurRad="50800" dist="38100" dir="16200000" rotWithShape="0">
                  <a:prstClr val="black">
                    <a:alpha val="40000"/>
                  </a:prstClr>
                </a:outerShdw>
              </a:effectLst>
            </a:rPr>
            <a:t>determine the three </a:t>
          </a:r>
          <a:r>
            <a:rPr lang="en-US" sz="1700" b="1" kern="1200" dirty="0">
              <a:solidFill>
                <a:schemeClr val="bg1"/>
              </a:solidFill>
              <a:effectLst>
                <a:outerShdw blurRad="50800" dist="38100" dir="16200000" rotWithShape="0">
                  <a:prstClr val="black">
                    <a:alpha val="40000"/>
                  </a:prstClr>
                </a:outerShdw>
              </a:effectLst>
            </a:rPr>
            <a:t>airports</a:t>
          </a:r>
          <a:r>
            <a:rPr lang="en-US" sz="1700" kern="1200" dirty="0">
              <a:solidFill>
                <a:schemeClr val="bg1"/>
              </a:solidFill>
              <a:effectLst>
                <a:outerShdw blurRad="50800" dist="38100" dir="16200000" rotWithShape="0">
                  <a:prstClr val="black">
                    <a:alpha val="40000"/>
                  </a:prstClr>
                </a:outerShdw>
              </a:effectLst>
            </a:rPr>
            <a:t> with the lowest delay time (in hours) </a:t>
          </a:r>
          <a:endParaRPr lang="en-US" sz="1700" kern="1200" dirty="0">
            <a:solidFill>
              <a:schemeClr val="bg1"/>
            </a:solidFill>
            <a:effectLst>
              <a:outerShdw blurRad="50800" dist="38100" dir="16200000" rotWithShape="0">
                <a:prstClr val="black">
                  <a:alpha val="40000"/>
                </a:prstClr>
              </a:outerShdw>
            </a:effectLst>
            <a:latin typeface="Calibri" panose="020F0502020204030204" pitchFamily="34" charset="0"/>
            <a:cs typeface="Calibri" panose="020F0502020204030204" pitchFamily="34" charset="0"/>
          </a:endParaRPr>
        </a:p>
        <a:p>
          <a:pPr marL="171450" lvl="1" indent="-171450" algn="l" defTabSz="755650">
            <a:lnSpc>
              <a:spcPct val="90000"/>
            </a:lnSpc>
            <a:spcBef>
              <a:spcPct val="0"/>
            </a:spcBef>
            <a:spcAft>
              <a:spcPct val="15000"/>
            </a:spcAft>
            <a:buFont typeface="+mj-lt"/>
            <a:buNone/>
          </a:pPr>
          <a:r>
            <a:rPr lang="en-US" sz="1700" kern="1200" dirty="0">
              <a:solidFill>
                <a:schemeClr val="bg1"/>
              </a:solidFill>
              <a:effectLst>
                <a:outerShdw blurRad="50800" dist="38100" dir="16200000" rotWithShape="0">
                  <a:prstClr val="black">
                    <a:alpha val="40000"/>
                  </a:prstClr>
                </a:outerShdw>
              </a:effectLst>
              <a:latin typeface="Calibri" panose="020F0502020204030204" pitchFamily="34" charset="0"/>
              <a:cs typeface="Calibri" panose="020F0502020204030204" pitchFamily="34" charset="0"/>
            </a:rPr>
            <a:t>for your year</a:t>
          </a:r>
        </a:p>
      </dsp:txBody>
      <dsp:txXfrm rot="-5400000">
        <a:off x="3554159" y="146595"/>
        <a:ext cx="6277939" cy="749838"/>
      </dsp:txXfrm>
    </dsp:sp>
    <dsp:sp modelId="{CB6B8F19-0D03-4B77-AB1C-6D441169B593}">
      <dsp:nvSpPr>
        <dsp:cNvPr id="0" name=""/>
        <dsp:cNvSpPr/>
      </dsp:nvSpPr>
      <dsp:spPr>
        <a:xfrm>
          <a:off x="0" y="2159"/>
          <a:ext cx="3554158" cy="1038710"/>
        </a:xfrm>
        <a:prstGeom prst="roundRect">
          <a:avLst/>
        </a:prstGeom>
        <a:solidFill>
          <a:srgbClr val="EC9BD3"/>
        </a:solidFill>
        <a:ln w="19050" cap="flat" cmpd="sng" algn="ctr">
          <a:solidFill>
            <a:schemeClr val="lt1">
              <a:hueOff val="0"/>
              <a:satOff val="0"/>
              <a:lumOff val="0"/>
              <a:alphaOff val="0"/>
            </a:schemeClr>
          </a:solidFill>
          <a:prstDash val="solid"/>
        </a:ln>
        <a:effectLst>
          <a:outerShdw blurRad="50800" dist="50800" algn="ctr" rotWithShape="0">
            <a:srgbClr val="000000">
              <a:alpha val="43137"/>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2">
                  <a:lumMod val="75000"/>
                </a:schemeClr>
              </a:solidFill>
              <a:effectLst>
                <a:innerShdw blurRad="114300">
                  <a:prstClr val="black"/>
                </a:innerShdw>
              </a:effectLst>
              <a:latin typeface="Calibri" panose="020F0502020204030204" pitchFamily="34" charset="0"/>
              <a:cs typeface="Calibri" panose="020F0502020204030204" pitchFamily="34" charset="0"/>
            </a:rPr>
            <a:t>Case 1</a:t>
          </a:r>
        </a:p>
      </dsp:txBody>
      <dsp:txXfrm>
        <a:off x="50706" y="52865"/>
        <a:ext cx="3452746" cy="937298"/>
      </dsp:txXfrm>
    </dsp:sp>
    <dsp:sp modelId="{E2F27F69-FE9F-48CD-8412-199654AC089B}">
      <dsp:nvSpPr>
        <dsp:cNvPr id="0" name=""/>
        <dsp:cNvSpPr/>
      </dsp:nvSpPr>
      <dsp:spPr>
        <a:xfrm rot="5400000">
          <a:off x="6297926" y="-1547091"/>
          <a:ext cx="830968" cy="6318504"/>
        </a:xfrm>
        <a:prstGeom prst="round2SameRect">
          <a:avLst/>
        </a:prstGeom>
        <a:solidFill>
          <a:schemeClr val="accent2">
            <a:alpha val="9000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Font typeface="+mj-lt"/>
            <a:buNone/>
          </a:pPr>
          <a:r>
            <a:rPr lang="en-US" sz="1700" kern="1200" dirty="0">
              <a:solidFill>
                <a:schemeClr val="bg1"/>
              </a:solidFill>
              <a:effectLst>
                <a:outerShdw blurRad="50800" dist="38100" dir="16200000" rotWithShape="0">
                  <a:prstClr val="black">
                    <a:alpha val="40000"/>
                  </a:prstClr>
                </a:outerShdw>
              </a:effectLst>
            </a:rPr>
            <a:t>determine the three </a:t>
          </a:r>
          <a:r>
            <a:rPr lang="en-US" sz="1700" b="1" kern="1200" dirty="0">
              <a:solidFill>
                <a:schemeClr val="bg1"/>
              </a:solidFill>
              <a:effectLst>
                <a:outerShdw blurRad="50800" dist="38100" dir="16200000" rotWithShape="0">
                  <a:prstClr val="black">
                    <a:alpha val="40000"/>
                  </a:prstClr>
                </a:outerShdw>
              </a:effectLst>
            </a:rPr>
            <a:t>carriers</a:t>
          </a:r>
          <a:r>
            <a:rPr lang="en-US" sz="1700" kern="1200" dirty="0">
              <a:solidFill>
                <a:schemeClr val="bg1"/>
              </a:solidFill>
              <a:effectLst>
                <a:outerShdw blurRad="50800" dist="38100" dir="16200000" rotWithShape="0">
                  <a:prstClr val="black">
                    <a:alpha val="40000"/>
                  </a:prstClr>
                </a:outerShdw>
              </a:effectLst>
            </a:rPr>
            <a:t> with the lowest delay time (in hours) </a:t>
          </a:r>
          <a:r>
            <a:rPr lang="en-US" sz="1700" kern="1200" dirty="0">
              <a:solidFill>
                <a:schemeClr val="bg1"/>
              </a:solidFill>
              <a:effectLst>
                <a:outerShdw blurRad="50800" dist="38100" dir="16200000" rotWithShape="0">
                  <a:prstClr val="black">
                    <a:alpha val="40000"/>
                  </a:prstClr>
                </a:outerShdw>
              </a:effectLst>
              <a:latin typeface="Calibri" panose="020F0502020204030204" pitchFamily="34" charset="0"/>
              <a:cs typeface="Calibri" panose="020F0502020204030204" pitchFamily="34" charset="0"/>
            </a:rPr>
            <a:t> for your year</a:t>
          </a:r>
        </a:p>
      </dsp:txBody>
      <dsp:txXfrm rot="-5400000">
        <a:off x="3554159" y="1237241"/>
        <a:ext cx="6277939" cy="749838"/>
      </dsp:txXfrm>
    </dsp:sp>
    <dsp:sp modelId="{F08F398A-48C7-432C-A651-E541362B5D34}">
      <dsp:nvSpPr>
        <dsp:cNvPr id="0" name=""/>
        <dsp:cNvSpPr/>
      </dsp:nvSpPr>
      <dsp:spPr>
        <a:xfrm>
          <a:off x="0" y="1092805"/>
          <a:ext cx="3554158" cy="1038710"/>
        </a:xfrm>
        <a:prstGeom prst="roundRect">
          <a:avLst/>
        </a:prstGeom>
        <a:solidFill>
          <a:srgbClr val="EC9BD3"/>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2">
                  <a:lumMod val="75000"/>
                </a:schemeClr>
              </a:solidFill>
              <a:effectLst>
                <a:innerShdw blurRad="114300">
                  <a:prstClr val="black"/>
                </a:innerShdw>
              </a:effectLst>
              <a:latin typeface="Calibri" panose="020F0502020204030204" pitchFamily="34" charset="0"/>
              <a:cs typeface="Calibri" panose="020F0502020204030204" pitchFamily="34" charset="0"/>
            </a:rPr>
            <a:t>Case 2</a:t>
          </a:r>
        </a:p>
      </dsp:txBody>
      <dsp:txXfrm>
        <a:off x="50706" y="1143511"/>
        <a:ext cx="3452746" cy="937298"/>
      </dsp:txXfrm>
    </dsp:sp>
    <dsp:sp modelId="{31399CCF-4E8F-4C29-B58E-0767032CEDFB}">
      <dsp:nvSpPr>
        <dsp:cNvPr id="0" name=""/>
        <dsp:cNvSpPr/>
      </dsp:nvSpPr>
      <dsp:spPr>
        <a:xfrm rot="5400000">
          <a:off x="6297926" y="-456445"/>
          <a:ext cx="830968" cy="6318504"/>
        </a:xfrm>
        <a:prstGeom prst="round2SameRect">
          <a:avLst/>
        </a:prstGeom>
        <a:solidFill>
          <a:schemeClr val="accent2">
            <a:alpha val="9000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Font typeface="+mj-lt"/>
            <a:buNone/>
          </a:pPr>
          <a:r>
            <a:rPr lang="en-US" sz="1700" kern="1200" dirty="0">
              <a:solidFill>
                <a:schemeClr val="bg1"/>
              </a:solidFill>
              <a:effectLst>
                <a:outerShdw blurRad="50800" dist="38100" dir="16200000" rotWithShape="0">
                  <a:prstClr val="black">
                    <a:alpha val="40000"/>
                  </a:prstClr>
                </a:outerShdw>
              </a:effectLst>
            </a:rPr>
            <a:t>determine overall which type of delay (arrivals or departures) is the lowest for the team’s </a:t>
          </a:r>
          <a:r>
            <a:rPr lang="en-US" sz="1700" b="1" kern="1200" dirty="0">
              <a:solidFill>
                <a:schemeClr val="bg1"/>
              </a:solidFill>
              <a:effectLst>
                <a:outerShdw blurRad="50800" dist="38100" dir="16200000" rotWithShape="0">
                  <a:prstClr val="black">
                    <a:alpha val="40000"/>
                  </a:prstClr>
                </a:outerShdw>
              </a:effectLst>
            </a:rPr>
            <a:t>airports</a:t>
          </a:r>
          <a:endParaRPr lang="en-US" sz="1700" kern="1200" dirty="0">
            <a:solidFill>
              <a:schemeClr val="bg1"/>
            </a:solidFill>
            <a:effectLst>
              <a:outerShdw blurRad="50800" dist="38100" dir="16200000" rotWithShape="0">
                <a:prstClr val="black">
                  <a:alpha val="40000"/>
                </a:prstClr>
              </a:outerShdw>
            </a:effectLst>
            <a:latin typeface="Calibri" panose="020F0502020204030204" pitchFamily="34" charset="0"/>
            <a:cs typeface="Calibri" panose="020F0502020204030204" pitchFamily="34" charset="0"/>
          </a:endParaRPr>
        </a:p>
      </dsp:txBody>
      <dsp:txXfrm rot="-5400000">
        <a:off x="3554159" y="2327887"/>
        <a:ext cx="6277939" cy="749838"/>
      </dsp:txXfrm>
    </dsp:sp>
    <dsp:sp modelId="{E1D81AD1-7712-4ED2-8DF2-16643C77420F}">
      <dsp:nvSpPr>
        <dsp:cNvPr id="0" name=""/>
        <dsp:cNvSpPr/>
      </dsp:nvSpPr>
      <dsp:spPr>
        <a:xfrm>
          <a:off x="0" y="2183451"/>
          <a:ext cx="3554158" cy="1038710"/>
        </a:xfrm>
        <a:prstGeom prst="roundRect">
          <a:avLst/>
        </a:prstGeom>
        <a:solidFill>
          <a:srgbClr val="EC9BD3"/>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778000">
            <a:lnSpc>
              <a:spcPct val="90000"/>
            </a:lnSpc>
            <a:spcBef>
              <a:spcPct val="0"/>
            </a:spcBef>
            <a:spcAft>
              <a:spcPct val="35000"/>
            </a:spcAft>
            <a:buNone/>
          </a:pPr>
          <a:r>
            <a:rPr lang="en-US" sz="2800" kern="1200" dirty="0">
              <a:solidFill>
                <a:schemeClr val="accent2">
                  <a:lumMod val="75000"/>
                </a:schemeClr>
              </a:solidFill>
              <a:effectLst>
                <a:innerShdw blurRad="114300">
                  <a:prstClr val="black"/>
                </a:innerShdw>
              </a:effectLst>
              <a:latin typeface="Calibri" panose="020F0502020204030204" pitchFamily="34" charset="0"/>
              <a:ea typeface="+mn-ea"/>
              <a:cs typeface="Calibri" panose="020F0502020204030204" pitchFamily="34" charset="0"/>
            </a:rPr>
            <a:t>Case</a:t>
          </a:r>
          <a:r>
            <a:rPr lang="en-US" sz="2800" kern="1200" dirty="0">
              <a:solidFill>
                <a:schemeClr val="accent2">
                  <a:lumMod val="75000"/>
                </a:schemeClr>
              </a:solidFill>
              <a:effectLst>
                <a:innerShdw blurRad="63500" dist="50800" dir="16200000">
                  <a:prstClr val="black">
                    <a:alpha val="50000"/>
                  </a:prstClr>
                </a:innerShdw>
              </a:effectLst>
              <a:latin typeface="Calibri" panose="020F0502020204030204" pitchFamily="34" charset="0"/>
              <a:ea typeface="+mn-ea"/>
              <a:cs typeface="Calibri" panose="020F0502020204030204" pitchFamily="34" charset="0"/>
            </a:rPr>
            <a:t> 3</a:t>
          </a:r>
        </a:p>
      </dsp:txBody>
      <dsp:txXfrm>
        <a:off x="50706" y="2234157"/>
        <a:ext cx="3452746" cy="937298"/>
      </dsp:txXfrm>
    </dsp:sp>
    <dsp:sp modelId="{278819A1-8B9D-4114-A8D5-FD3D7B3399D4}">
      <dsp:nvSpPr>
        <dsp:cNvPr id="0" name=""/>
        <dsp:cNvSpPr/>
      </dsp:nvSpPr>
      <dsp:spPr>
        <a:xfrm rot="5400000">
          <a:off x="6297926" y="634200"/>
          <a:ext cx="830968" cy="6318504"/>
        </a:xfrm>
        <a:prstGeom prst="round2SameRect">
          <a:avLst/>
        </a:prstGeom>
        <a:solidFill>
          <a:schemeClr val="accent2">
            <a:lumMod val="75000"/>
            <a:alpha val="9000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800100">
            <a:lnSpc>
              <a:spcPct val="90000"/>
            </a:lnSpc>
            <a:spcBef>
              <a:spcPct val="0"/>
            </a:spcBef>
            <a:spcAft>
              <a:spcPct val="15000"/>
            </a:spcAft>
            <a:buFont typeface="+mj-lt"/>
            <a:buNone/>
          </a:pPr>
          <a:r>
            <a:rPr lang="en-US" sz="1800" b="0" kern="1200" dirty="0">
              <a:solidFill>
                <a:schemeClr val="bg1"/>
              </a:solidFill>
              <a:effectLst>
                <a:outerShdw blurRad="50800" dist="38100" dir="16200000" rotWithShape="0">
                  <a:prstClr val="black">
                    <a:alpha val="40000"/>
                  </a:prstClr>
                </a:outerShdw>
              </a:effectLst>
              <a:latin typeface="Calibri" panose="020F0502020204030204" pitchFamily="34" charset="0"/>
              <a:cs typeface="Calibri" panose="020F0502020204030204" pitchFamily="34" charset="0"/>
            </a:rPr>
            <a:t>Collaborate on the presentation deck and </a:t>
          </a:r>
          <a:r>
            <a:rPr lang="en-US" sz="1800" kern="1200" dirty="0">
              <a:solidFill>
                <a:schemeClr val="bg1"/>
              </a:solidFill>
              <a:effectLst>
                <a:outerShdw blurRad="50800" dist="38100" dir="16200000" rotWithShape="0">
                  <a:prstClr val="black">
                    <a:alpha val="40000"/>
                  </a:prstClr>
                </a:outerShdw>
              </a:effectLst>
            </a:rPr>
            <a:t>create a conclusion slide that compare the results of tasks d, e and f </a:t>
          </a:r>
          <a:r>
            <a:rPr lang="en-US" sz="1800" b="1" kern="1200" dirty="0">
              <a:solidFill>
                <a:schemeClr val="bg1"/>
              </a:solidFill>
              <a:effectLst>
                <a:outerShdw blurRad="50800" dist="38100" dir="16200000" rotWithShape="0">
                  <a:prstClr val="black">
                    <a:alpha val="40000"/>
                  </a:prstClr>
                </a:outerShdw>
              </a:effectLst>
            </a:rPr>
            <a:t>within your team</a:t>
          </a:r>
          <a:r>
            <a:rPr lang="en-US" sz="1800" kern="1200" dirty="0">
              <a:solidFill>
                <a:schemeClr val="bg1"/>
              </a:solidFill>
              <a:effectLst>
                <a:outerShdw blurRad="50800" dist="38100" dir="16200000" rotWithShape="0">
                  <a:prstClr val="black">
                    <a:alpha val="40000"/>
                  </a:prstClr>
                </a:outerShdw>
              </a:effectLst>
            </a:rPr>
            <a:t> and pick </a:t>
          </a:r>
          <a:r>
            <a:rPr lang="en-US" sz="1800" b="1" kern="1200" dirty="0">
              <a:solidFill>
                <a:schemeClr val="bg1"/>
              </a:solidFill>
              <a:effectLst>
                <a:outerShdw blurRad="50800" dist="38100" dir="16200000" rotWithShape="0">
                  <a:prstClr val="black">
                    <a:alpha val="40000"/>
                  </a:prstClr>
                </a:outerShdw>
              </a:effectLst>
            </a:rPr>
            <a:t>the airport</a:t>
          </a:r>
          <a:r>
            <a:rPr lang="en-US" sz="1800" kern="1200" dirty="0">
              <a:solidFill>
                <a:schemeClr val="bg1"/>
              </a:solidFill>
              <a:effectLst>
                <a:outerShdw blurRad="50800" dist="38100" dir="16200000" rotWithShape="0">
                  <a:prstClr val="black">
                    <a:alpha val="40000"/>
                  </a:prstClr>
                </a:outerShdw>
              </a:effectLst>
            </a:rPr>
            <a:t> and </a:t>
          </a:r>
          <a:r>
            <a:rPr lang="en-US" sz="1800" b="1" kern="1200" dirty="0">
              <a:solidFill>
                <a:schemeClr val="bg1"/>
              </a:solidFill>
              <a:effectLst>
                <a:outerShdw blurRad="50800" dist="38100" dir="16200000" rotWithShape="0">
                  <a:prstClr val="black">
                    <a:alpha val="40000"/>
                  </a:prstClr>
                </a:outerShdw>
              </a:effectLst>
            </a:rPr>
            <a:t>carrier with the lowest delay</a:t>
          </a:r>
          <a:endParaRPr lang="en-US" sz="1800" b="1" kern="1200" dirty="0">
            <a:solidFill>
              <a:schemeClr val="bg1"/>
            </a:solidFill>
            <a:effectLst>
              <a:outerShdw blurRad="50800" dist="38100" dir="16200000" rotWithShape="0">
                <a:prstClr val="black">
                  <a:alpha val="40000"/>
                </a:prstClr>
              </a:outerShdw>
            </a:effectLst>
            <a:latin typeface="Calibri" panose="020F0502020204030204" pitchFamily="34" charset="0"/>
            <a:cs typeface="Calibri" panose="020F0502020204030204" pitchFamily="34" charset="0"/>
          </a:endParaRPr>
        </a:p>
      </dsp:txBody>
      <dsp:txXfrm rot="-5400000">
        <a:off x="3554159" y="3418533"/>
        <a:ext cx="6277939" cy="749838"/>
      </dsp:txXfrm>
    </dsp:sp>
    <dsp:sp modelId="{0425327C-5A37-48B7-A7AB-E535E365F2F2}">
      <dsp:nvSpPr>
        <dsp:cNvPr id="0" name=""/>
        <dsp:cNvSpPr/>
      </dsp:nvSpPr>
      <dsp:spPr>
        <a:xfrm>
          <a:off x="0" y="3269007"/>
          <a:ext cx="3554158" cy="1038710"/>
        </a:xfrm>
        <a:prstGeom prst="roundRect">
          <a:avLst/>
        </a:prstGeom>
        <a:solidFill>
          <a:srgbClr val="F355B9"/>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Font typeface="+mj-lt"/>
            <a:buNone/>
          </a:pPr>
          <a:r>
            <a:rPr lang="en-US" sz="3200" b="1" kern="1200" dirty="0">
              <a:solidFill>
                <a:schemeClr val="bg1"/>
              </a:solidFill>
              <a:effectLst>
                <a:outerShdw blurRad="50800" dist="38100" dir="16200000" rotWithShape="0">
                  <a:prstClr val="black">
                    <a:alpha val="40000"/>
                  </a:prstClr>
                </a:outerShdw>
              </a:effectLst>
              <a:latin typeface="Calibri" panose="020F0502020204030204" pitchFamily="34" charset="0"/>
              <a:cs typeface="Calibri" panose="020F0502020204030204" pitchFamily="34" charset="0"/>
            </a:rPr>
            <a:t>Conclusion</a:t>
          </a:r>
        </a:p>
      </dsp:txBody>
      <dsp:txXfrm>
        <a:off x="50706" y="3319713"/>
        <a:ext cx="3452746" cy="93729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26C9FB-B283-4DB0-961F-806C3B26F0A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C0E4F75-F8CA-445A-840D-619B140759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E4EF3C-EF7B-4ED9-B195-2FEE2D5AC5A2}" type="datetimeFigureOut">
              <a:rPr lang="en-US" smtClean="0"/>
              <a:t>9/21/2025</a:t>
            </a:fld>
            <a:endParaRPr lang="en-US"/>
          </a:p>
        </p:txBody>
      </p:sp>
      <p:sp>
        <p:nvSpPr>
          <p:cNvPr id="4" name="Footer Placeholder 3">
            <a:extLst>
              <a:ext uri="{FF2B5EF4-FFF2-40B4-BE49-F238E27FC236}">
                <a16:creationId xmlns:a16="http://schemas.microsoft.com/office/drawing/2014/main" id="{D6F2B3B0-3FE0-48AA-86FD-C8F649BD4D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4E2D2F-9E21-4905-BE1F-AF3682FF0F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553614-2B49-4596-BB5A-6AA8552210F3}" type="slidenum">
              <a:rPr lang="en-US" smtClean="0"/>
              <a:t>‹#›</a:t>
            </a:fld>
            <a:endParaRPr lang="en-US"/>
          </a:p>
        </p:txBody>
      </p:sp>
    </p:spTree>
    <p:extLst>
      <p:ext uri="{BB962C8B-B14F-4D97-AF65-F5344CB8AC3E}">
        <p14:creationId xmlns:p14="http://schemas.microsoft.com/office/powerpoint/2010/main" val="23699031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1FEF7-784C-458C-97BB-D8AF7EA8D3CF}" type="datetimeFigureOut">
              <a:rPr lang="en-US" smtClean="0"/>
              <a:t>9/21/2025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39359-4B87-494A-92FA-48CA7CC7700D}" type="slidenum">
              <a:rPr lang="en-US" smtClean="0"/>
              <a:t>‹#›</a:t>
            </a:fld>
            <a:endParaRPr lang="en-US"/>
          </a:p>
        </p:txBody>
      </p:sp>
    </p:spTree>
    <p:extLst>
      <p:ext uri="{BB962C8B-B14F-4D97-AF65-F5344CB8AC3E}">
        <p14:creationId xmlns:p14="http://schemas.microsoft.com/office/powerpoint/2010/main" val="1449030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255D8-6AC7-24D1-9772-5D8C2919A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C6383A-1B71-9AE8-5B6F-963031EBAA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BC863D-DE21-7BFC-6606-51B4F83066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This approach might give you insight into how well airport A is performing in terms of departures while still accounting for arrival delays, but it might not give a complete picture of total delays for the airport itself.</a:t>
            </a:r>
          </a:p>
          <a:p>
            <a:endParaRPr lang="en-US" dirty="0"/>
          </a:p>
        </p:txBody>
      </p:sp>
      <p:sp>
        <p:nvSpPr>
          <p:cNvPr id="4" name="Slide Number Placeholder 3">
            <a:extLst>
              <a:ext uri="{FF2B5EF4-FFF2-40B4-BE49-F238E27FC236}">
                <a16:creationId xmlns:a16="http://schemas.microsoft.com/office/drawing/2014/main" id="{BB05FCFF-0C42-B936-D923-3222CDDEF08D}"/>
              </a:ext>
            </a:extLst>
          </p:cNvPr>
          <p:cNvSpPr>
            <a:spLocks noGrp="1"/>
          </p:cNvSpPr>
          <p:nvPr>
            <p:ph type="sldNum" sz="quarter" idx="5"/>
          </p:nvPr>
        </p:nvSpPr>
        <p:spPr/>
        <p:txBody>
          <a:bodyPr/>
          <a:lstStyle/>
          <a:p>
            <a:fld id="{D9539359-4B87-494A-92FA-48CA7CC7700D}" type="slidenum">
              <a:rPr lang="en-US" smtClean="0"/>
              <a:t>18</a:t>
            </a:fld>
            <a:endParaRPr lang="en-US"/>
          </a:p>
        </p:txBody>
      </p:sp>
    </p:spTree>
    <p:extLst>
      <p:ext uri="{BB962C8B-B14F-4D97-AF65-F5344CB8AC3E}">
        <p14:creationId xmlns:p14="http://schemas.microsoft.com/office/powerpoint/2010/main" val="1266840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37A764AE-3E2B-8441-8CDD-996A692D11D9}" type="datetime1">
              <a:rPr lang="en-US" smtClean="0"/>
              <a:t>9/21/2025</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1C67B19-C6FB-494D-B9BE-B3B19EFE7CEC}"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311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D271F9-FAC3-5748-A8A4-B8B501191037}" type="datetime1">
              <a:rPr lang="en-US" smtClean="0"/>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C67B19-C6FB-494D-B9BE-B3B19EFE7CEC}" type="slidenum">
              <a:rPr lang="en-US" smtClean="0"/>
              <a:t>‹#›</a:t>
            </a:fld>
            <a:endParaRPr lang="en-US"/>
          </a:p>
        </p:txBody>
      </p:sp>
    </p:spTree>
    <p:extLst>
      <p:ext uri="{BB962C8B-B14F-4D97-AF65-F5344CB8AC3E}">
        <p14:creationId xmlns:p14="http://schemas.microsoft.com/office/powerpoint/2010/main" val="2289720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80E0CC-5D5E-3549-AFCE-84A8498D79DF}" type="datetime1">
              <a:rPr lang="en-US" smtClean="0"/>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C67B19-C6FB-494D-B9BE-B3B19EFE7CEC}" type="slidenum">
              <a:rPr lang="en-US" smtClean="0"/>
              <a:t>‹#›</a:t>
            </a:fld>
            <a:endParaRPr lang="en-US"/>
          </a:p>
        </p:txBody>
      </p:sp>
    </p:spTree>
    <p:extLst>
      <p:ext uri="{BB962C8B-B14F-4D97-AF65-F5344CB8AC3E}">
        <p14:creationId xmlns:p14="http://schemas.microsoft.com/office/powerpoint/2010/main" val="2707381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4C3871-D763-3F46-AAB0-9B5D8DE0BD36}" type="datetime1">
              <a:rPr lang="en-US" smtClean="0"/>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C67B19-C6FB-494D-B9BE-B3B19EFE7CEC}" type="slidenum">
              <a:rPr lang="en-US" smtClean="0"/>
              <a:t>‹#›</a:t>
            </a:fld>
            <a:endParaRPr lang="en-US"/>
          </a:p>
        </p:txBody>
      </p:sp>
    </p:spTree>
    <p:extLst>
      <p:ext uri="{BB962C8B-B14F-4D97-AF65-F5344CB8AC3E}">
        <p14:creationId xmlns:p14="http://schemas.microsoft.com/office/powerpoint/2010/main" val="1654864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F1DF10-0969-024A-8978-AFFCA1D85D31}" type="datetime1">
              <a:rPr lang="en-US" smtClean="0"/>
              <a:t>9/21/2025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C67B19-C6FB-494D-B9BE-B3B19EFE7CEC}"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321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9059EB-5BB3-E842-BAA0-3500886C80BB}" type="datetime1">
              <a:rPr lang="en-US" smtClean="0"/>
              <a:t>9/21/2025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C67B19-C6FB-494D-B9BE-B3B19EFE7CEC}" type="slidenum">
              <a:rPr lang="en-US" smtClean="0"/>
              <a:t>‹#›</a:t>
            </a:fld>
            <a:endParaRPr lang="en-US"/>
          </a:p>
        </p:txBody>
      </p:sp>
    </p:spTree>
    <p:extLst>
      <p:ext uri="{BB962C8B-B14F-4D97-AF65-F5344CB8AC3E}">
        <p14:creationId xmlns:p14="http://schemas.microsoft.com/office/powerpoint/2010/main" val="3776298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08966B-89CE-AF44-AF85-78E12D19093A}" type="datetime1">
              <a:rPr lang="en-US" smtClean="0"/>
              <a:t>9/21/2025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C67B19-C6FB-494D-B9BE-B3B19EFE7CEC}" type="slidenum">
              <a:rPr lang="en-US" smtClean="0"/>
              <a:t>‹#›</a:t>
            </a:fld>
            <a:endParaRPr lang="en-US"/>
          </a:p>
        </p:txBody>
      </p:sp>
    </p:spTree>
    <p:extLst>
      <p:ext uri="{BB962C8B-B14F-4D97-AF65-F5344CB8AC3E}">
        <p14:creationId xmlns:p14="http://schemas.microsoft.com/office/powerpoint/2010/main" val="1154293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29F84F-08D7-4F4C-8CB6-28820A565298}" type="datetime1">
              <a:rPr lang="en-US" smtClean="0"/>
              <a:t>9/21/2025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C67B19-C6FB-494D-B9BE-B3B19EFE7CEC}" type="slidenum">
              <a:rPr lang="en-US" smtClean="0"/>
              <a:t>‹#›</a:t>
            </a:fld>
            <a:endParaRPr lang="en-US"/>
          </a:p>
        </p:txBody>
      </p:sp>
    </p:spTree>
    <p:extLst>
      <p:ext uri="{BB962C8B-B14F-4D97-AF65-F5344CB8AC3E}">
        <p14:creationId xmlns:p14="http://schemas.microsoft.com/office/powerpoint/2010/main" val="1004333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0A1A5B-B8CF-1240-8000-578A59686A8C}" type="datetime1">
              <a:rPr lang="en-US" smtClean="0"/>
              <a:t>9/21/2025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C67B19-C6FB-494D-B9BE-B3B19EFE7CEC}" type="slidenum">
              <a:rPr lang="en-US" smtClean="0"/>
              <a:t>‹#›</a:t>
            </a:fld>
            <a:endParaRPr lang="en-US"/>
          </a:p>
        </p:txBody>
      </p:sp>
    </p:spTree>
    <p:extLst>
      <p:ext uri="{BB962C8B-B14F-4D97-AF65-F5344CB8AC3E}">
        <p14:creationId xmlns:p14="http://schemas.microsoft.com/office/powerpoint/2010/main" val="406520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8B4476-7276-D742-8727-43B905784AEF}" type="datetime1">
              <a:rPr lang="en-US" smtClean="0"/>
              <a:t>9/21/2025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C67B19-C6FB-494D-B9BE-B3B19EFE7CEC}" type="slidenum">
              <a:rPr lang="en-US" smtClean="0"/>
              <a:t>‹#›</a:t>
            </a:fld>
            <a:endParaRPr lang="en-US"/>
          </a:p>
        </p:txBody>
      </p:sp>
    </p:spTree>
    <p:extLst>
      <p:ext uri="{BB962C8B-B14F-4D97-AF65-F5344CB8AC3E}">
        <p14:creationId xmlns:p14="http://schemas.microsoft.com/office/powerpoint/2010/main" val="3172542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ECC121-3262-524D-A508-9AA8C5DD077A}" type="datetime1">
              <a:rPr lang="en-US" smtClean="0"/>
              <a:t>9/21/2025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1C67B19-C6FB-494D-B9BE-B3B19EFE7CEC}" type="slidenum">
              <a:rPr lang="en-US" smtClean="0"/>
              <a:t>‹#›</a:t>
            </a:fld>
            <a:endParaRPr lang="en-US"/>
          </a:p>
        </p:txBody>
      </p:sp>
    </p:spTree>
    <p:extLst>
      <p:ext uri="{BB962C8B-B14F-4D97-AF65-F5344CB8AC3E}">
        <p14:creationId xmlns:p14="http://schemas.microsoft.com/office/powerpoint/2010/main" val="1713996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B2E430BA-3A98-9048-89A0-0F44B6AA9AA8}" type="datetime1">
              <a:rPr lang="en-US" smtClean="0"/>
              <a:t>9/21/2025</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D1C67B19-C6FB-494D-B9BE-B3B19EFE7CEC}" type="slidenum">
              <a:rPr lang="en-US" smtClean="0"/>
              <a:t>‹#›</a:t>
            </a:fld>
            <a:endParaRPr lang="en-US"/>
          </a:p>
        </p:txBody>
      </p:sp>
    </p:spTree>
    <p:extLst>
      <p:ext uri="{BB962C8B-B14F-4D97-AF65-F5344CB8AC3E}">
        <p14:creationId xmlns:p14="http://schemas.microsoft.com/office/powerpoint/2010/main" val="3203962997"/>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hf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7.sv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1.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37.svg"/></Relationships>
</file>

<file path=ppt/slides/_rels/slide2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1.jp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7.svg"/></Relationships>
</file>

<file path=ppt/slides/_rels/slide2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49.svg"/></Relationships>
</file>

<file path=ppt/slides/_rels/slide2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1.jpg"/></Relationships>
</file>

<file path=ppt/slides/_rels/slide3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1.jpg"/></Relationships>
</file>

<file path=ppt/slides/_rels/slide3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56.sv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jpg"/><Relationship Id="rId2" Type="http://schemas.openxmlformats.org/officeDocument/2006/relationships/hyperlink" Target="https://dataverse.harvard.edu/dataset.xhtml?persistentId=doi:10.7910/DVN/HG7NV7" TargetMode="Externa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408B5-047D-4167-AC56-4190915B4608}"/>
              </a:ext>
            </a:extLst>
          </p:cNvPr>
          <p:cNvSpPr>
            <a:spLocks noGrp="1"/>
          </p:cNvSpPr>
          <p:nvPr>
            <p:ph type="title"/>
          </p:nvPr>
        </p:nvSpPr>
        <p:spPr>
          <a:xfrm>
            <a:off x="615568" y="784799"/>
            <a:ext cx="10960863" cy="2926080"/>
          </a:xfrm>
          <a:noFill/>
          <a:effectLst>
            <a:glow rad="434879">
              <a:schemeClr val="accent1">
                <a:alpha val="63000"/>
              </a:schemeClr>
            </a:glow>
            <a:outerShdw dist="50800" dir="6748826" algn="ctr" rotWithShape="0">
              <a:srgbClr val="000000">
                <a:alpha val="91000"/>
              </a:srgbClr>
            </a:outerShdw>
            <a:softEdge rad="0"/>
          </a:effectLst>
        </p:spPr>
        <p:txBody>
          <a:bodyPr>
            <a:normAutofit/>
          </a:bodyPr>
          <a:lstStyle/>
          <a:p>
            <a:r>
              <a:rPr lang="en-US" b="1" dirty="0">
                <a:effectLst>
                  <a:innerShdw blurRad="114300">
                    <a:schemeClr val="tx1"/>
                  </a:innerShdw>
                </a:effectLst>
                <a:latin typeface="Arial Rounded MT Bold" panose="020F0704030504030204" pitchFamily="34" charset="0"/>
              </a:rPr>
              <a:t>Big Data Analytics Project </a:t>
            </a:r>
            <a:endParaRPr lang="en-US" b="1" dirty="0">
              <a:solidFill>
                <a:srgbClr val="002060"/>
              </a:solidFill>
              <a:effectLst>
                <a:innerShdw blurRad="114300">
                  <a:schemeClr val="tx1"/>
                </a:innerShdw>
              </a:effectLst>
              <a:latin typeface="Arial Rounded MT Bold" panose="020F0704030504030204" pitchFamily="34" charset="0"/>
            </a:endParaRPr>
          </a:p>
        </p:txBody>
      </p:sp>
      <p:sp>
        <p:nvSpPr>
          <p:cNvPr id="3" name="Subtitle 2">
            <a:extLst>
              <a:ext uri="{FF2B5EF4-FFF2-40B4-BE49-F238E27FC236}">
                <a16:creationId xmlns:a16="http://schemas.microsoft.com/office/drawing/2014/main" id="{A8E743EA-D321-4A12-A84C-AC554C5D9113}"/>
              </a:ext>
            </a:extLst>
          </p:cNvPr>
          <p:cNvSpPr>
            <a:spLocks noGrp="1"/>
          </p:cNvSpPr>
          <p:nvPr>
            <p:ph type="body" idx="1"/>
          </p:nvPr>
        </p:nvSpPr>
        <p:spPr>
          <a:xfrm>
            <a:off x="1575862" y="5122437"/>
            <a:ext cx="8769096" cy="1363806"/>
          </a:xfrm>
          <a:blipFill>
            <a:blip r:embed="rId2">
              <a:alphaModFix amt="0"/>
            </a:blip>
            <a:stretch>
              <a:fillRect/>
            </a:stretch>
          </a:blipFill>
          <a:effectLst>
            <a:outerShdw blurRad="50800" dist="50800" dir="3840000" algn="ctr" rotWithShape="0">
              <a:srgbClr val="000000">
                <a:alpha val="94882"/>
              </a:srgbClr>
            </a:outerShdw>
          </a:effectLst>
        </p:spPr>
        <p:txBody>
          <a:bodyPr>
            <a:normAutofit fontScale="92500"/>
          </a:bodyPr>
          <a:lstStyle/>
          <a:p>
            <a:r>
              <a:rPr lang="en-US" sz="5400" b="1" dirty="0">
                <a:solidFill>
                  <a:srgbClr val="F355B9"/>
                </a:solidFill>
                <a:effectLst>
                  <a:innerShdw blurRad="114300">
                    <a:prstClr val="black"/>
                  </a:innerShdw>
                </a:effectLst>
                <a:latin typeface="Arial Rounded MT Bold" panose="020F0704030504030204" pitchFamily="34" charset="0"/>
              </a:rPr>
              <a:t>TEAM PURPLE</a:t>
            </a:r>
            <a:r>
              <a:rPr lang="en-US" sz="5400" b="1" dirty="0">
                <a:solidFill>
                  <a:srgbClr val="DC64AF"/>
                </a:solidFill>
                <a:effectLst>
                  <a:innerShdw blurRad="114300">
                    <a:prstClr val="black"/>
                  </a:innerShdw>
                </a:effectLst>
                <a:latin typeface="Arial Rounded MT Bold" panose="020F0704030504030204" pitchFamily="34" charset="0"/>
              </a:rPr>
              <a:t> </a:t>
            </a:r>
            <a:r>
              <a:rPr lang="en-US" sz="5400" b="1" dirty="0">
                <a:solidFill>
                  <a:srgbClr val="00B0F0"/>
                </a:solidFill>
                <a:effectLst>
                  <a:innerShdw blurRad="114300">
                    <a:prstClr val="black"/>
                  </a:innerShdw>
                </a:effectLst>
                <a:latin typeface="Arial Rounded MT Bold" panose="020F0704030504030204" pitchFamily="34" charset="0"/>
              </a:rPr>
              <a:t>: PHASE-1</a:t>
            </a:r>
          </a:p>
        </p:txBody>
      </p:sp>
      <p:pic>
        <p:nvPicPr>
          <p:cNvPr id="11" name="Graphic 10" descr="Database">
            <a:extLst>
              <a:ext uri="{FF2B5EF4-FFF2-40B4-BE49-F238E27FC236}">
                <a16:creationId xmlns:a16="http://schemas.microsoft.com/office/drawing/2014/main" id="{F3CF377D-E75B-484E-A7FB-579CF04E20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8999" y="3131692"/>
            <a:ext cx="929597" cy="878332"/>
          </a:xfrm>
          <a:prstGeom prst="rect">
            <a:avLst/>
          </a:prstGeom>
        </p:spPr>
      </p:pic>
      <p:pic>
        <p:nvPicPr>
          <p:cNvPr id="13" name="Graphic 12" descr="Syncing cloud">
            <a:extLst>
              <a:ext uri="{FF2B5EF4-FFF2-40B4-BE49-F238E27FC236}">
                <a16:creationId xmlns:a16="http://schemas.microsoft.com/office/drawing/2014/main" id="{0F7D7E3A-9A70-477A-A6B9-042E883895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7935" y="4007330"/>
            <a:ext cx="1322895" cy="1157561"/>
          </a:xfrm>
          <a:prstGeom prst="rect">
            <a:avLst/>
          </a:prstGeom>
        </p:spPr>
      </p:pic>
      <p:pic>
        <p:nvPicPr>
          <p:cNvPr id="19" name="Graphic 18" descr="Bar chart">
            <a:extLst>
              <a:ext uri="{FF2B5EF4-FFF2-40B4-BE49-F238E27FC236}">
                <a16:creationId xmlns:a16="http://schemas.microsoft.com/office/drawing/2014/main" id="{A55F23A6-5D15-4D77-AEAD-E34ACDD955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70169" y="3091932"/>
            <a:ext cx="945968" cy="957851"/>
          </a:xfrm>
          <a:prstGeom prst="rect">
            <a:avLst/>
          </a:prstGeom>
        </p:spPr>
      </p:pic>
      <p:pic>
        <p:nvPicPr>
          <p:cNvPr id="31" name="Picture 30">
            <a:extLst>
              <a:ext uri="{FF2B5EF4-FFF2-40B4-BE49-F238E27FC236}">
                <a16:creationId xmlns:a16="http://schemas.microsoft.com/office/drawing/2014/main" id="{106E86DC-61A9-4725-B52D-131E392825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5" name="Slide Number Placeholder 4">
            <a:extLst>
              <a:ext uri="{FF2B5EF4-FFF2-40B4-BE49-F238E27FC236}">
                <a16:creationId xmlns:a16="http://schemas.microsoft.com/office/drawing/2014/main" id="{D4F69183-5E1A-A78B-ECF2-72C7BDA4E410}"/>
              </a:ext>
            </a:extLst>
          </p:cNvPr>
          <p:cNvSpPr>
            <a:spLocks noGrp="1"/>
          </p:cNvSpPr>
          <p:nvPr>
            <p:ph type="sldNum" sz="quarter" idx="12"/>
          </p:nvPr>
        </p:nvSpPr>
        <p:spPr>
          <a:noFill/>
        </p:spPr>
        <p:txBody>
          <a:bodyPr/>
          <a:lstStyle/>
          <a:p>
            <a:fld id="{D1C67B19-C6FB-494D-B9BE-B3B19EFE7CEC}" type="slidenum">
              <a:rPr lang="en-US" smtClean="0">
                <a:solidFill>
                  <a:schemeClr val="bg1"/>
                </a:solidFill>
              </a:rPr>
              <a:t>1</a:t>
            </a:fld>
            <a:endParaRPr lang="en-US">
              <a:solidFill>
                <a:schemeClr val="bg1"/>
              </a:solidFill>
            </a:endParaRPr>
          </a:p>
        </p:txBody>
      </p:sp>
      <p:sp>
        <p:nvSpPr>
          <p:cNvPr id="6" name="TextBox 5">
            <a:extLst>
              <a:ext uri="{FF2B5EF4-FFF2-40B4-BE49-F238E27FC236}">
                <a16:creationId xmlns:a16="http://schemas.microsoft.com/office/drawing/2014/main" id="{8D7C61EC-B580-B138-FD93-E31C41222DAA}"/>
              </a:ext>
            </a:extLst>
          </p:cNvPr>
          <p:cNvSpPr txBox="1"/>
          <p:nvPr/>
        </p:nvSpPr>
        <p:spPr>
          <a:xfrm>
            <a:off x="1904214" y="50150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26284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EF720883-9278-B55D-67BB-01F93B071F8F}"/>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2557E10-AD41-AADE-2BFD-7D0842990B35}"/>
              </a:ext>
            </a:extLst>
          </p:cNvPr>
          <p:cNvSpPr>
            <a:spLocks noGrp="1"/>
          </p:cNvSpPr>
          <p:nvPr>
            <p:ph type="title"/>
          </p:nvPr>
        </p:nvSpPr>
        <p:spPr>
          <a:xfrm>
            <a:off x="1038834" y="284500"/>
            <a:ext cx="9875520" cy="1356360"/>
          </a:xfrm>
        </p:spPr>
        <p:txBody>
          <a:bodyPr>
            <a:normAutofit fontScale="90000"/>
          </a:bodyPr>
          <a:lstStyle/>
          <a:p>
            <a:pPr algn="ctr"/>
            <a:br>
              <a:rPr lang="en-US" b="1" dirty="0">
                <a:solidFill>
                  <a:schemeClr val="tx2"/>
                </a:solidFill>
                <a:latin typeface="Calibri" panose="020F0502020204030204" pitchFamily="34" charset="0"/>
                <a:cs typeface="Calibri" panose="020F0502020204030204" pitchFamily="34" charset="0"/>
              </a:rPr>
            </a:br>
            <a:r>
              <a:rPr lang="en-US" b="1" u="sng" dirty="0">
                <a:solidFill>
                  <a:schemeClr val="tx2"/>
                </a:solidFill>
                <a:latin typeface="Calibri" panose="020F0502020204030204" pitchFamily="34" charset="0"/>
                <a:cs typeface="Calibri" panose="020F0502020204030204" pitchFamily="34" charset="0"/>
              </a:rPr>
              <a:t>SARAH ANNIE GEORGE</a:t>
            </a:r>
            <a:br>
              <a:rPr lang="en-US" b="1" dirty="0">
                <a:solidFill>
                  <a:schemeClr val="tx2"/>
                </a:solidFill>
                <a:latin typeface="Calibri" panose="020F0502020204030204" pitchFamily="34" charset="0"/>
                <a:cs typeface="Calibri" panose="020F0502020204030204" pitchFamily="34" charset="0"/>
              </a:rPr>
            </a:br>
            <a:r>
              <a:rPr lang="en-US" b="1" dirty="0">
                <a:solidFill>
                  <a:schemeClr val="tx2"/>
                </a:solidFill>
                <a:latin typeface="Calibri" panose="020F0502020204030204" pitchFamily="34" charset="0"/>
                <a:cs typeface="Calibri" panose="020F0502020204030204" pitchFamily="34" charset="0"/>
              </a:rPr>
              <a:t>SAMPLE OF LOADED ROWS(50) – 2005 TABLE</a:t>
            </a:r>
            <a:br>
              <a:rPr lang="en-US" b="1" dirty="0">
                <a:solidFill>
                  <a:schemeClr val="tx2"/>
                </a:solidFill>
                <a:latin typeface="Calibri" panose="020F0502020204030204" pitchFamily="34" charset="0"/>
                <a:cs typeface="Calibri" panose="020F0502020204030204" pitchFamily="34" charset="0"/>
              </a:rPr>
            </a:br>
            <a:endParaRPr lang="en-US" sz="2200" dirty="0">
              <a:solidFill>
                <a:schemeClr val="tx2"/>
              </a:solidFill>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A8076F71-D06B-BFD0-2062-231644BFD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0C22E711-36C0-18C9-14D9-4A945A5EF10E}"/>
              </a:ext>
            </a:extLst>
          </p:cNvPr>
          <p:cNvSpPr>
            <a:spLocks noGrp="1"/>
          </p:cNvSpPr>
          <p:nvPr>
            <p:ph type="sldNum" sz="quarter" idx="12"/>
          </p:nvPr>
        </p:nvSpPr>
        <p:spPr/>
        <p:txBody>
          <a:bodyPr/>
          <a:lstStyle/>
          <a:p>
            <a:fld id="{D1C67B19-C6FB-494D-B9BE-B3B19EFE7CEC}" type="slidenum">
              <a:rPr lang="en-US" smtClean="0">
                <a:solidFill>
                  <a:schemeClr val="tx2"/>
                </a:solidFill>
              </a:rPr>
              <a:t>10</a:t>
            </a:fld>
            <a:endParaRPr lang="en-US">
              <a:solidFill>
                <a:schemeClr val="tx2"/>
              </a:solidFill>
            </a:endParaRPr>
          </a:p>
        </p:txBody>
      </p:sp>
      <p:pic>
        <p:nvPicPr>
          <p:cNvPr id="13" name="Picture 12">
            <a:extLst>
              <a:ext uri="{FF2B5EF4-FFF2-40B4-BE49-F238E27FC236}">
                <a16:creationId xmlns:a16="http://schemas.microsoft.com/office/drawing/2014/main" id="{D6A1E5CC-FA6A-6D10-9FA1-22D51904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41" y="1792145"/>
            <a:ext cx="9113520" cy="47968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6008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A3091245-E497-6693-A8D2-EF65D372DD82}"/>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98C936C-D4AB-A9E0-2167-BEACD51B7CCB}"/>
              </a:ext>
            </a:extLst>
          </p:cNvPr>
          <p:cNvSpPr>
            <a:spLocks noGrp="1"/>
          </p:cNvSpPr>
          <p:nvPr>
            <p:ph type="title"/>
          </p:nvPr>
        </p:nvSpPr>
        <p:spPr>
          <a:xfrm>
            <a:off x="5201919" y="1381760"/>
            <a:ext cx="6586797" cy="3169920"/>
          </a:xfrm>
          <a:solidFill>
            <a:schemeClr val="accent2">
              <a:lumMod val="75000"/>
            </a:schemeClr>
          </a:solidFill>
        </p:spPr>
        <p:txBody>
          <a:bodyPr>
            <a:noAutofit/>
          </a:bodyPr>
          <a:lstStyle/>
          <a:p>
            <a:pPr algn="ctr"/>
            <a:br>
              <a:rPr lang="en-US" b="1" dirty="0">
                <a:solidFill>
                  <a:schemeClr val="bg1"/>
                </a:solidFill>
                <a:latin typeface="Calibri" panose="020F0502020204030204" pitchFamily="34" charset="0"/>
                <a:cs typeface="Calibri" panose="020F0502020204030204" pitchFamily="34" charset="0"/>
              </a:rPr>
            </a:br>
            <a:r>
              <a:rPr lang="en-US" b="1" u="sng" dirty="0">
                <a:solidFill>
                  <a:schemeClr val="bg1"/>
                </a:solidFill>
                <a:latin typeface="Calibri" panose="020F0502020204030204" pitchFamily="34" charset="0"/>
                <a:cs typeface="Calibri" panose="020F0502020204030204" pitchFamily="34" charset="0"/>
              </a:rPr>
              <a:t>SARAH ANNIE GEORGE</a:t>
            </a:r>
            <a:br>
              <a:rPr lang="en-US" b="1" dirty="0">
                <a:solidFill>
                  <a:schemeClr val="bg1"/>
                </a:solidFill>
                <a:latin typeface="Calibri" panose="020F0502020204030204" pitchFamily="34" charset="0"/>
                <a:cs typeface="Calibri" panose="020F0502020204030204" pitchFamily="34" charset="0"/>
              </a:rPr>
            </a:br>
            <a:r>
              <a:rPr lang="en-US" b="1" dirty="0">
                <a:solidFill>
                  <a:schemeClr val="bg1"/>
                </a:solidFill>
                <a:latin typeface="Calibri" panose="020F0502020204030204" pitchFamily="34" charset="0"/>
                <a:cs typeface="Calibri" panose="020F0502020204030204" pitchFamily="34" charset="0"/>
              </a:rPr>
              <a:t>SAMPLE OF LOADED ROWS(50) – </a:t>
            </a:r>
            <a:br>
              <a:rPr lang="en-US" b="1" dirty="0">
                <a:solidFill>
                  <a:schemeClr val="bg1"/>
                </a:solidFill>
                <a:latin typeface="Calibri" panose="020F0502020204030204" pitchFamily="34" charset="0"/>
                <a:cs typeface="Calibri" panose="020F0502020204030204" pitchFamily="34" charset="0"/>
              </a:rPr>
            </a:br>
            <a:r>
              <a:rPr lang="en-US" b="1" dirty="0">
                <a:solidFill>
                  <a:schemeClr val="bg1"/>
                </a:solidFill>
                <a:latin typeface="Calibri" panose="020F0502020204030204" pitchFamily="34" charset="0"/>
                <a:cs typeface="Calibri" panose="020F0502020204030204" pitchFamily="34" charset="0"/>
              </a:rPr>
              <a:t>CARRIERS TABLE</a:t>
            </a:r>
            <a:br>
              <a:rPr lang="en-US" b="1" dirty="0">
                <a:solidFill>
                  <a:schemeClr val="bg1"/>
                </a:solidFill>
                <a:latin typeface="Calibri" panose="020F0502020204030204" pitchFamily="34" charset="0"/>
                <a:cs typeface="Calibri" panose="020F0502020204030204" pitchFamily="34" charset="0"/>
              </a:rPr>
            </a:br>
            <a:endParaRPr lang="en-US" dirty="0">
              <a:solidFill>
                <a:schemeClr val="bg1"/>
              </a:solidFill>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6823A297-79A9-5AF7-E846-F43CCF790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E673E950-23B0-F80F-3E1F-C48ED2478167}"/>
              </a:ext>
            </a:extLst>
          </p:cNvPr>
          <p:cNvSpPr>
            <a:spLocks noGrp="1"/>
          </p:cNvSpPr>
          <p:nvPr>
            <p:ph type="sldNum" sz="quarter" idx="12"/>
          </p:nvPr>
        </p:nvSpPr>
        <p:spPr/>
        <p:txBody>
          <a:bodyPr/>
          <a:lstStyle/>
          <a:p>
            <a:fld id="{D1C67B19-C6FB-494D-B9BE-B3B19EFE7CEC}" type="slidenum">
              <a:rPr lang="en-US" smtClean="0">
                <a:solidFill>
                  <a:schemeClr val="tx2"/>
                </a:solidFill>
              </a:rPr>
              <a:t>11</a:t>
            </a:fld>
            <a:endParaRPr lang="en-US">
              <a:solidFill>
                <a:schemeClr val="tx2"/>
              </a:solidFill>
            </a:endParaRPr>
          </a:p>
        </p:txBody>
      </p:sp>
      <p:sp>
        <p:nvSpPr>
          <p:cNvPr id="22" name="TextBox 21">
            <a:extLst>
              <a:ext uri="{FF2B5EF4-FFF2-40B4-BE49-F238E27FC236}">
                <a16:creationId xmlns:a16="http://schemas.microsoft.com/office/drawing/2014/main" id="{F3F91925-8C90-C60D-0578-06639951754B}"/>
              </a:ext>
            </a:extLst>
          </p:cNvPr>
          <p:cNvSpPr txBox="1"/>
          <p:nvPr/>
        </p:nvSpPr>
        <p:spPr>
          <a:xfrm>
            <a:off x="9370243" y="1706252"/>
            <a:ext cx="184731" cy="369332"/>
          </a:xfrm>
          <a:prstGeom prst="rect">
            <a:avLst/>
          </a:prstGeom>
          <a:noFill/>
        </p:spPr>
        <p:txBody>
          <a:bodyPr wrap="none" rtlCol="0">
            <a:spAutoFit/>
          </a:bodyPr>
          <a:lstStyle/>
          <a:p>
            <a:endParaRPr lang="en-US" dirty="0">
              <a:solidFill>
                <a:schemeClr val="tx2"/>
              </a:solidFill>
            </a:endParaRPr>
          </a:p>
        </p:txBody>
      </p:sp>
      <p:pic>
        <p:nvPicPr>
          <p:cNvPr id="4" name="Picture 3" descr="A screenshot of a computer&#10;&#10;Description automatically generated">
            <a:extLst>
              <a:ext uri="{FF2B5EF4-FFF2-40B4-BE49-F238E27FC236}">
                <a16:creationId xmlns:a16="http://schemas.microsoft.com/office/drawing/2014/main" id="{067F4ECB-85B9-5D4D-7EE6-A64B0FFE9E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84" y="266700"/>
            <a:ext cx="4375808" cy="61747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4457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A2A182E3-1574-DB93-AD04-23759CCB255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7D92074-9AD8-DCD7-6815-4FD3D14A86B2}"/>
              </a:ext>
            </a:extLst>
          </p:cNvPr>
          <p:cNvSpPr>
            <a:spLocks noGrp="1"/>
          </p:cNvSpPr>
          <p:nvPr>
            <p:ph type="title"/>
          </p:nvPr>
        </p:nvSpPr>
        <p:spPr>
          <a:xfrm>
            <a:off x="5963920" y="1700544"/>
            <a:ext cx="5770474" cy="3674096"/>
          </a:xfrm>
          <a:solidFill>
            <a:schemeClr val="accent2">
              <a:lumMod val="75000"/>
            </a:schemeClr>
          </a:solidFill>
        </p:spPr>
        <p:txBody>
          <a:bodyPr>
            <a:noAutofit/>
          </a:bodyPr>
          <a:lstStyle/>
          <a:p>
            <a:pPr algn="ctr"/>
            <a:br>
              <a:rPr lang="en-US" b="1" dirty="0">
                <a:solidFill>
                  <a:schemeClr val="bg1"/>
                </a:solidFill>
                <a:latin typeface="Calibri" panose="020F0502020204030204" pitchFamily="34" charset="0"/>
                <a:cs typeface="Calibri" panose="020F0502020204030204" pitchFamily="34" charset="0"/>
              </a:rPr>
            </a:br>
            <a:r>
              <a:rPr lang="en-US" b="1" u="sng" dirty="0">
                <a:solidFill>
                  <a:schemeClr val="bg1"/>
                </a:solidFill>
                <a:latin typeface="Calibri" panose="020F0502020204030204" pitchFamily="34" charset="0"/>
                <a:cs typeface="Calibri" panose="020F0502020204030204" pitchFamily="34" charset="0"/>
              </a:rPr>
              <a:t>SARAH ANNIE GEORGE</a:t>
            </a:r>
            <a:br>
              <a:rPr lang="en-US" b="1" dirty="0">
                <a:solidFill>
                  <a:schemeClr val="bg1"/>
                </a:solidFill>
                <a:latin typeface="Calibri" panose="020F0502020204030204" pitchFamily="34" charset="0"/>
                <a:cs typeface="Calibri" panose="020F0502020204030204" pitchFamily="34" charset="0"/>
              </a:rPr>
            </a:br>
            <a:r>
              <a:rPr lang="en-US" b="1" dirty="0">
                <a:solidFill>
                  <a:schemeClr val="bg1"/>
                </a:solidFill>
                <a:latin typeface="Calibri" panose="020F0502020204030204" pitchFamily="34" charset="0"/>
                <a:cs typeface="Calibri" panose="020F0502020204030204" pitchFamily="34" charset="0"/>
              </a:rPr>
              <a:t>SAMPLE OF LOADED ROWS(50) –</a:t>
            </a:r>
            <a:br>
              <a:rPr lang="en-US" b="1" dirty="0">
                <a:solidFill>
                  <a:schemeClr val="bg1"/>
                </a:solidFill>
                <a:latin typeface="Calibri" panose="020F0502020204030204" pitchFamily="34" charset="0"/>
                <a:cs typeface="Calibri" panose="020F0502020204030204" pitchFamily="34" charset="0"/>
              </a:rPr>
            </a:br>
            <a:r>
              <a:rPr lang="en-US" b="1" dirty="0">
                <a:solidFill>
                  <a:schemeClr val="bg1"/>
                </a:solidFill>
                <a:latin typeface="Calibri" panose="020F0502020204030204" pitchFamily="34" charset="0"/>
                <a:cs typeface="Calibri" panose="020F0502020204030204" pitchFamily="34" charset="0"/>
              </a:rPr>
              <a:t> AIRPORTS TABLE</a:t>
            </a:r>
            <a:br>
              <a:rPr lang="en-US" b="1" dirty="0">
                <a:solidFill>
                  <a:schemeClr val="bg1"/>
                </a:solidFill>
                <a:latin typeface="Calibri" panose="020F0502020204030204" pitchFamily="34" charset="0"/>
                <a:cs typeface="Calibri" panose="020F0502020204030204" pitchFamily="34" charset="0"/>
              </a:rPr>
            </a:br>
            <a:endParaRPr lang="en-US" dirty="0">
              <a:solidFill>
                <a:schemeClr val="bg1"/>
              </a:solidFill>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8953B7BF-96F7-556C-012F-2CBEA4507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0BF0A223-9A7C-0DB4-2212-307AD19276E3}"/>
              </a:ext>
            </a:extLst>
          </p:cNvPr>
          <p:cNvSpPr>
            <a:spLocks noGrp="1"/>
          </p:cNvSpPr>
          <p:nvPr>
            <p:ph type="sldNum" sz="quarter" idx="12"/>
          </p:nvPr>
        </p:nvSpPr>
        <p:spPr/>
        <p:txBody>
          <a:bodyPr/>
          <a:lstStyle/>
          <a:p>
            <a:fld id="{D1C67B19-C6FB-494D-B9BE-B3B19EFE7CEC}" type="slidenum">
              <a:rPr lang="en-US" smtClean="0">
                <a:solidFill>
                  <a:schemeClr val="tx2"/>
                </a:solidFill>
              </a:rPr>
              <a:t>12</a:t>
            </a:fld>
            <a:endParaRPr lang="en-US">
              <a:solidFill>
                <a:schemeClr val="tx2"/>
              </a:solidFill>
            </a:endParaRPr>
          </a:p>
        </p:txBody>
      </p:sp>
      <p:sp>
        <p:nvSpPr>
          <p:cNvPr id="22" name="TextBox 21">
            <a:extLst>
              <a:ext uri="{FF2B5EF4-FFF2-40B4-BE49-F238E27FC236}">
                <a16:creationId xmlns:a16="http://schemas.microsoft.com/office/drawing/2014/main" id="{0AA3DB05-2A1E-E6E6-B2E0-A9738C71F128}"/>
              </a:ext>
            </a:extLst>
          </p:cNvPr>
          <p:cNvSpPr txBox="1"/>
          <p:nvPr/>
        </p:nvSpPr>
        <p:spPr>
          <a:xfrm>
            <a:off x="9370243" y="1706252"/>
            <a:ext cx="184731" cy="369332"/>
          </a:xfrm>
          <a:prstGeom prst="rect">
            <a:avLst/>
          </a:prstGeom>
          <a:noFill/>
        </p:spPr>
        <p:txBody>
          <a:bodyPr wrap="none" rtlCol="0">
            <a:spAutoFit/>
          </a:bodyPr>
          <a:lstStyle/>
          <a:p>
            <a:endParaRPr lang="en-US" dirty="0">
              <a:solidFill>
                <a:schemeClr val="tx2"/>
              </a:solidFill>
            </a:endParaRPr>
          </a:p>
        </p:txBody>
      </p:sp>
      <p:pic>
        <p:nvPicPr>
          <p:cNvPr id="4" name="Picture 3" descr="A screenshot of a computer&#10;&#10;Description automatically generated">
            <a:extLst>
              <a:ext uri="{FF2B5EF4-FFF2-40B4-BE49-F238E27FC236}">
                <a16:creationId xmlns:a16="http://schemas.microsoft.com/office/drawing/2014/main" id="{5C100264-95ED-61CE-F047-2AE8BC6E5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606" y="349892"/>
            <a:ext cx="4615430" cy="60610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5774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400BF0D7-96C3-A07E-E4BB-D201CD09F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849A34-73A0-D9C7-F232-22D327D5BF46}"/>
              </a:ext>
            </a:extLst>
          </p:cNvPr>
          <p:cNvSpPr>
            <a:spLocks noGrp="1"/>
          </p:cNvSpPr>
          <p:nvPr>
            <p:ph type="title"/>
          </p:nvPr>
        </p:nvSpPr>
        <p:spPr>
          <a:xfrm>
            <a:off x="1114425" y="2486025"/>
            <a:ext cx="9875520" cy="1356360"/>
          </a:xfrm>
          <a:gradFill>
            <a:gsLst>
              <a:gs pos="16000">
                <a:schemeClr val="accent1">
                  <a:lumMod val="5000"/>
                  <a:lumOff val="95000"/>
                </a:schemeClr>
              </a:gs>
              <a:gs pos="100000">
                <a:srgbClr val="FB8FD6"/>
              </a:gs>
              <a:gs pos="100000">
                <a:srgbClr val="FB8FD6"/>
              </a:gs>
              <a:gs pos="100000">
                <a:srgbClr val="FB8FD6"/>
              </a:gs>
            </a:gsLst>
            <a:lin ang="5400000" scaled="1"/>
          </a:gradFill>
        </p:spPr>
        <p:txBody>
          <a:bodyPr>
            <a:normAutofit fontScale="90000"/>
          </a:bodyPr>
          <a:lstStyle/>
          <a:p>
            <a:pPr algn="ctr"/>
            <a:r>
              <a:rPr lang="en-US" sz="6000" b="1" u="sng" dirty="0">
                <a:solidFill>
                  <a:schemeClr val="tx2"/>
                </a:solidFill>
                <a:effectLst>
                  <a:innerShdw blurRad="63500" dist="50800" dir="8100000">
                    <a:prstClr val="black">
                      <a:alpha val="50000"/>
                    </a:prstClr>
                  </a:innerShdw>
                </a:effectLst>
                <a:latin typeface="Calibri" panose="020F0502020204030204" pitchFamily="34" charset="0"/>
                <a:cs typeface="Calibri" panose="020F0502020204030204" pitchFamily="34" charset="0"/>
              </a:rPr>
              <a:t>SARAH ANNIE GEORGE</a:t>
            </a:r>
            <a:br>
              <a:rPr lang="en-US" sz="6000" b="1" dirty="0">
                <a:solidFill>
                  <a:schemeClr val="tx2"/>
                </a:solidFill>
                <a:effectLst>
                  <a:innerShdw blurRad="63500" dist="50800" dir="8100000">
                    <a:prstClr val="black">
                      <a:alpha val="50000"/>
                    </a:prstClr>
                  </a:innerShdw>
                </a:effectLst>
                <a:latin typeface="Calibri" panose="020F0502020204030204" pitchFamily="34" charset="0"/>
                <a:cs typeface="Calibri" panose="020F0502020204030204" pitchFamily="34" charset="0"/>
              </a:rPr>
            </a:br>
            <a:r>
              <a:rPr lang="en-US" sz="6000" b="1" dirty="0">
                <a:solidFill>
                  <a:schemeClr val="tx2"/>
                </a:solidFill>
                <a:effectLst>
                  <a:innerShdw blurRad="63500" dist="50800" dir="8100000">
                    <a:prstClr val="black">
                      <a:alpha val="50000"/>
                    </a:prstClr>
                  </a:innerShdw>
                </a:effectLst>
                <a:latin typeface="Calibri" panose="020F0502020204030204" pitchFamily="34" charset="0"/>
                <a:cs typeface="Calibri" panose="020F0502020204030204" pitchFamily="34" charset="0"/>
              </a:rPr>
              <a:t>CASE 1 </a:t>
            </a:r>
            <a:endParaRPr lang="en-US" sz="6000" dirty="0">
              <a:solidFill>
                <a:schemeClr val="tx2"/>
              </a:solidFill>
              <a:effectLst>
                <a:innerShdw blurRad="63500" dist="50800" dir="8100000">
                  <a:prstClr val="black">
                    <a:alpha val="50000"/>
                  </a:prstClr>
                </a:innerShdw>
              </a:effectLst>
            </a:endParaRPr>
          </a:p>
        </p:txBody>
      </p:sp>
      <p:pic>
        <p:nvPicPr>
          <p:cNvPr id="6" name="Picture 5">
            <a:extLst>
              <a:ext uri="{FF2B5EF4-FFF2-40B4-BE49-F238E27FC236}">
                <a16:creationId xmlns:a16="http://schemas.microsoft.com/office/drawing/2014/main" id="{48D54E55-DC23-D328-6942-9B2AABA59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4" name="Slide Number Placeholder 3">
            <a:extLst>
              <a:ext uri="{FF2B5EF4-FFF2-40B4-BE49-F238E27FC236}">
                <a16:creationId xmlns:a16="http://schemas.microsoft.com/office/drawing/2014/main" id="{9BD7C74F-54F7-DAA4-E37E-4734A8B8E404}"/>
              </a:ext>
            </a:extLst>
          </p:cNvPr>
          <p:cNvSpPr>
            <a:spLocks noGrp="1"/>
          </p:cNvSpPr>
          <p:nvPr>
            <p:ph type="sldNum" sz="quarter" idx="12"/>
          </p:nvPr>
        </p:nvSpPr>
        <p:spPr/>
        <p:txBody>
          <a:bodyPr/>
          <a:lstStyle/>
          <a:p>
            <a:fld id="{D1C67B19-C6FB-494D-B9BE-B3B19EFE7CEC}" type="slidenum">
              <a:rPr lang="en-US" smtClean="0">
                <a:solidFill>
                  <a:schemeClr val="tx2"/>
                </a:solidFill>
              </a:rPr>
              <a:t>13</a:t>
            </a:fld>
            <a:endParaRPr lang="en-US">
              <a:solidFill>
                <a:schemeClr val="tx2"/>
              </a:solidFill>
            </a:endParaRPr>
          </a:p>
        </p:txBody>
      </p:sp>
      <p:pic>
        <p:nvPicPr>
          <p:cNvPr id="3" name="Graphic 2" descr="Airplane">
            <a:extLst>
              <a:ext uri="{FF2B5EF4-FFF2-40B4-BE49-F238E27FC236}">
                <a16:creationId xmlns:a16="http://schemas.microsoft.com/office/drawing/2014/main" id="{77F8295F-21A5-4600-A993-7A13F66AA5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7279525" y="3298357"/>
            <a:ext cx="430515" cy="429577"/>
          </a:xfrm>
          <a:prstGeom prst="rect">
            <a:avLst/>
          </a:prstGeom>
        </p:spPr>
      </p:pic>
    </p:spTree>
    <p:extLst>
      <p:ext uri="{BB962C8B-B14F-4D97-AF65-F5344CB8AC3E}">
        <p14:creationId xmlns:p14="http://schemas.microsoft.com/office/powerpoint/2010/main" val="2248902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D2C1AA1D-09D4-5DCB-BA1C-465B169B6092}"/>
            </a:ext>
          </a:extLst>
        </p:cNvPr>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AA31000B-F184-E544-BA34-5E14AE4A3695}"/>
              </a:ext>
            </a:extLst>
          </p:cNvPr>
          <p:cNvSpPr>
            <a:spLocks noGrp="1"/>
          </p:cNvSpPr>
          <p:nvPr>
            <p:ph idx="1"/>
          </p:nvPr>
        </p:nvSpPr>
        <p:spPr>
          <a:xfrm>
            <a:off x="621912" y="348060"/>
            <a:ext cx="10676008" cy="453160"/>
          </a:xfrm>
          <a:solidFill>
            <a:schemeClr val="accent2"/>
          </a:solidFill>
        </p:spPr>
        <p:txBody>
          <a:bodyPr>
            <a:normAutofit/>
          </a:bodyPr>
          <a:lstStyle/>
          <a:p>
            <a:pPr lvl="0" algn="ctr">
              <a:buFont typeface="+mj-lt"/>
              <a:buNone/>
            </a:pPr>
            <a:r>
              <a:rPr lang="en-US" sz="24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a:t>
            </a:r>
            <a:r>
              <a:rPr lang="en-US" sz="2000" dirty="0">
                <a:solidFill>
                  <a:schemeClr val="bg1"/>
                </a:solidFill>
              </a:rPr>
              <a:t>etermine the three </a:t>
            </a:r>
            <a:r>
              <a:rPr lang="en-US" sz="2000" b="1" dirty="0">
                <a:solidFill>
                  <a:schemeClr val="bg1"/>
                </a:solidFill>
              </a:rPr>
              <a:t>airports</a:t>
            </a:r>
            <a:r>
              <a:rPr lang="en-US" sz="2000" dirty="0">
                <a:solidFill>
                  <a:schemeClr val="bg1"/>
                </a:solidFill>
              </a:rPr>
              <a:t> with the lowest delay time (in hours) </a:t>
            </a:r>
            <a:r>
              <a:rPr lang="en-US" sz="2000" dirty="0">
                <a:solidFill>
                  <a:schemeClr val="bg1"/>
                </a:solidFill>
                <a:latin typeface="Calibri" panose="020F0502020204030204" pitchFamily="34" charset="0"/>
                <a:cs typeface="Calibri" panose="020F0502020204030204" pitchFamily="34" charset="0"/>
              </a:rPr>
              <a:t>for your year</a:t>
            </a:r>
          </a:p>
        </p:txBody>
      </p:sp>
      <p:pic>
        <p:nvPicPr>
          <p:cNvPr id="11" name="Picture 10">
            <a:extLst>
              <a:ext uri="{FF2B5EF4-FFF2-40B4-BE49-F238E27FC236}">
                <a16:creationId xmlns:a16="http://schemas.microsoft.com/office/drawing/2014/main" id="{3B85C299-666E-8BA3-1027-DBE21C435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3" name="Slide Number Placeholder 2">
            <a:extLst>
              <a:ext uri="{FF2B5EF4-FFF2-40B4-BE49-F238E27FC236}">
                <a16:creationId xmlns:a16="http://schemas.microsoft.com/office/drawing/2014/main" id="{376D8AFD-5587-331A-B8F7-719C299D5A47}"/>
              </a:ext>
            </a:extLst>
          </p:cNvPr>
          <p:cNvSpPr>
            <a:spLocks noGrp="1"/>
          </p:cNvSpPr>
          <p:nvPr>
            <p:ph type="sldNum" sz="quarter" idx="12"/>
          </p:nvPr>
        </p:nvSpPr>
        <p:spPr/>
        <p:txBody>
          <a:bodyPr/>
          <a:lstStyle/>
          <a:p>
            <a:fld id="{D1C67B19-C6FB-494D-B9BE-B3B19EFE7CEC}" type="slidenum">
              <a:rPr lang="en-US" smtClean="0">
                <a:solidFill>
                  <a:schemeClr val="tx2"/>
                </a:solidFill>
              </a:rPr>
              <a:t>14</a:t>
            </a:fld>
            <a:endParaRPr lang="en-US">
              <a:solidFill>
                <a:schemeClr val="tx2"/>
              </a:solidFill>
            </a:endParaRPr>
          </a:p>
        </p:txBody>
      </p:sp>
      <p:sp>
        <p:nvSpPr>
          <p:cNvPr id="4" name="TextBox 3">
            <a:extLst>
              <a:ext uri="{FF2B5EF4-FFF2-40B4-BE49-F238E27FC236}">
                <a16:creationId xmlns:a16="http://schemas.microsoft.com/office/drawing/2014/main" id="{AEE38804-790E-5AE9-6AF9-22EB3081893D}"/>
              </a:ext>
            </a:extLst>
          </p:cNvPr>
          <p:cNvSpPr txBox="1"/>
          <p:nvPr/>
        </p:nvSpPr>
        <p:spPr>
          <a:xfrm>
            <a:off x="621912" y="874982"/>
            <a:ext cx="10676008" cy="923330"/>
          </a:xfrm>
          <a:prstGeom prst="rect">
            <a:avLst/>
          </a:prstGeom>
          <a:solidFill>
            <a:schemeClr val="bg1"/>
          </a:solidFill>
        </p:spPr>
        <p:txBody>
          <a:bodyPr wrap="square" rtlCol="0">
            <a:spAutoFit/>
          </a:bodyPr>
          <a:lstStyle/>
          <a:p>
            <a:r>
              <a:rPr lang="en-US" b="1" u="sng" dirty="0">
                <a:solidFill>
                  <a:schemeClr val="tx2"/>
                </a:solidFill>
              </a:rPr>
              <a:t>Calculating overall delay performance by Airports:</a:t>
            </a:r>
          </a:p>
          <a:p>
            <a:r>
              <a:rPr lang="en-US" dirty="0">
                <a:solidFill>
                  <a:schemeClr val="tx2"/>
                </a:solidFill>
                <a:effectLst>
                  <a:innerShdw blurRad="63500" dist="50800" dir="16200000">
                    <a:prstClr val="black">
                      <a:alpha val="50000"/>
                    </a:prstClr>
                  </a:innerShdw>
                </a:effectLst>
                <a:latin typeface=".SF NS"/>
              </a:rPr>
              <a:t>Total Origin departure delay time &amp; destination arrival delay time from the same airport. We get a </a:t>
            </a:r>
            <a:r>
              <a:rPr lang="en-US" dirty="0">
                <a:solidFill>
                  <a:schemeClr val="tx2"/>
                </a:solidFill>
                <a:effectLst/>
                <a:latin typeface=".SF NS"/>
              </a:rPr>
              <a:t>clear total of delays related to that specific airport by summing both its departure and arrival delays.</a:t>
            </a:r>
          </a:p>
        </p:txBody>
      </p:sp>
      <p:pic>
        <p:nvPicPr>
          <p:cNvPr id="17" name="Picture 16" descr="A screenshot of a computer program&#10;&#10;Description automatically generated">
            <a:extLst>
              <a:ext uri="{FF2B5EF4-FFF2-40B4-BE49-F238E27FC236}">
                <a16:creationId xmlns:a16="http://schemas.microsoft.com/office/drawing/2014/main" id="{1698D40D-D435-777E-6318-093BE462F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13" y="1872074"/>
            <a:ext cx="4153288" cy="4859630"/>
          </a:xfrm>
          <a:prstGeom prst="rect">
            <a:avLst/>
          </a:prstGeom>
        </p:spPr>
      </p:pic>
      <p:pic>
        <p:nvPicPr>
          <p:cNvPr id="20" name="Picture 19" descr="A screenshot of a computer screen&#10;&#10;Description automatically generated">
            <a:extLst>
              <a:ext uri="{FF2B5EF4-FFF2-40B4-BE49-F238E27FC236}">
                <a16:creationId xmlns:a16="http://schemas.microsoft.com/office/drawing/2014/main" id="{646519B1-8F32-9DE8-0FF2-EEEB26CD23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1620" y="1872074"/>
            <a:ext cx="5956300" cy="3681063"/>
          </a:xfrm>
          <a:prstGeom prst="rect">
            <a:avLst/>
          </a:prstGeom>
        </p:spPr>
      </p:pic>
    </p:spTree>
    <p:extLst>
      <p:ext uri="{BB962C8B-B14F-4D97-AF65-F5344CB8AC3E}">
        <p14:creationId xmlns:p14="http://schemas.microsoft.com/office/powerpoint/2010/main" val="2827860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4913FDD6-4DFF-B381-4384-BF3F478B69BD}"/>
            </a:ext>
          </a:extLst>
        </p:cNvPr>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5028DAF9-7361-BD47-5A0A-3354BBDFBFB1}"/>
              </a:ext>
            </a:extLst>
          </p:cNvPr>
          <p:cNvSpPr>
            <a:spLocks noGrp="1"/>
          </p:cNvSpPr>
          <p:nvPr>
            <p:ph idx="1"/>
          </p:nvPr>
        </p:nvSpPr>
        <p:spPr>
          <a:xfrm>
            <a:off x="1641475" y="590029"/>
            <a:ext cx="8909050" cy="450578"/>
          </a:xfrm>
          <a:solidFill>
            <a:schemeClr val="accent2"/>
          </a:solidFill>
        </p:spPr>
        <p:txBody>
          <a:bodyPr>
            <a:normAutofit/>
          </a:bodyPr>
          <a:lstStyle/>
          <a:p>
            <a:pPr marL="45720" indent="0" algn="ctr">
              <a:buClr>
                <a:schemeClr val="tx2">
                  <a:lumMod val="75000"/>
                </a:schemeClr>
              </a:buClr>
              <a:buNone/>
            </a:pPr>
            <a:r>
              <a:rPr lang="en-US" sz="200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RESULT</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The three </a:t>
            </a:r>
            <a:r>
              <a:rPr lang="en-US"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airports</a:t>
            </a: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with the lowest delay time (in hours)</a:t>
            </a:r>
            <a:endParaRPr lang="en-US" sz="2000" dirty="0">
              <a:solidFill>
                <a:schemeClr val="bg1"/>
              </a:solidFill>
              <a:latin typeface="Calibri" panose="020F0502020204030204" pitchFamily="34" charset="0"/>
              <a:cs typeface="Calibri" panose="020F0502020204030204" pitchFamily="34" charset="0"/>
            </a:endParaRPr>
          </a:p>
        </p:txBody>
      </p:sp>
      <p:graphicFrame>
        <p:nvGraphicFramePr>
          <p:cNvPr id="7" name="Table 7">
            <a:extLst>
              <a:ext uri="{FF2B5EF4-FFF2-40B4-BE49-F238E27FC236}">
                <a16:creationId xmlns:a16="http://schemas.microsoft.com/office/drawing/2014/main" id="{B6FDF613-CD9E-E70C-75B3-3711A64A0F22}"/>
              </a:ext>
            </a:extLst>
          </p:cNvPr>
          <p:cNvGraphicFramePr>
            <a:graphicFrameLocks noGrp="1"/>
          </p:cNvGraphicFramePr>
          <p:nvPr>
            <p:extLst>
              <p:ext uri="{D42A27DB-BD31-4B8C-83A1-F6EECF244321}">
                <p14:modId xmlns:p14="http://schemas.microsoft.com/office/powerpoint/2010/main" val="142467884"/>
              </p:ext>
            </p:extLst>
          </p:nvPr>
        </p:nvGraphicFramePr>
        <p:xfrm>
          <a:off x="1641475" y="1186584"/>
          <a:ext cx="8909050" cy="3443834"/>
        </p:xfrm>
        <a:graphic>
          <a:graphicData uri="http://schemas.openxmlformats.org/drawingml/2006/table">
            <a:tbl>
              <a:tblPr firstRow="1" bandRow="1">
                <a:tableStyleId>{5C22544A-7EE6-4342-B048-85BDC9FD1C3A}</a:tableStyleId>
              </a:tblPr>
              <a:tblGrid>
                <a:gridCol w="857375">
                  <a:extLst>
                    <a:ext uri="{9D8B030D-6E8A-4147-A177-3AD203B41FA5}">
                      <a16:colId xmlns:a16="http://schemas.microsoft.com/office/drawing/2014/main" val="2548247469"/>
                    </a:ext>
                  </a:extLst>
                </a:gridCol>
                <a:gridCol w="2141046">
                  <a:extLst>
                    <a:ext uri="{9D8B030D-6E8A-4147-A177-3AD203B41FA5}">
                      <a16:colId xmlns:a16="http://schemas.microsoft.com/office/drawing/2014/main" val="1058166806"/>
                    </a:ext>
                  </a:extLst>
                </a:gridCol>
                <a:gridCol w="2016511">
                  <a:extLst>
                    <a:ext uri="{9D8B030D-6E8A-4147-A177-3AD203B41FA5}">
                      <a16:colId xmlns:a16="http://schemas.microsoft.com/office/drawing/2014/main" val="18779144"/>
                    </a:ext>
                  </a:extLst>
                </a:gridCol>
                <a:gridCol w="2323059">
                  <a:extLst>
                    <a:ext uri="{9D8B030D-6E8A-4147-A177-3AD203B41FA5}">
                      <a16:colId xmlns:a16="http://schemas.microsoft.com/office/drawing/2014/main" val="1123521057"/>
                    </a:ext>
                  </a:extLst>
                </a:gridCol>
                <a:gridCol w="1571059">
                  <a:extLst>
                    <a:ext uri="{9D8B030D-6E8A-4147-A177-3AD203B41FA5}">
                      <a16:colId xmlns:a16="http://schemas.microsoft.com/office/drawing/2014/main" val="4155984722"/>
                    </a:ext>
                  </a:extLst>
                </a:gridCol>
              </a:tblGrid>
              <a:tr h="1337018">
                <a:tc>
                  <a:txBody>
                    <a:bodyPr/>
                    <a:lstStyle/>
                    <a:p>
                      <a:pPr algn="ctr"/>
                      <a:r>
                        <a:rPr lang="en-US" sz="2000" dirty="0">
                          <a:solidFill>
                            <a:schemeClr val="tx2"/>
                          </a:solidFill>
                          <a:effectLst>
                            <a:innerShdw blurRad="114300">
                              <a:prstClr val="black"/>
                            </a:innerShdw>
                          </a:effectLst>
                          <a:latin typeface="Calibri" panose="020F0502020204030204" pitchFamily="34" charset="0"/>
                          <a:cs typeface="Calibri" panose="020F0502020204030204" pitchFamily="34" charset="0"/>
                        </a:rPr>
                        <a:t>Year</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pPr algn="ctr"/>
                      <a:r>
                        <a:rPr lang="en-US" sz="2000" dirty="0">
                          <a:solidFill>
                            <a:schemeClr val="tx2"/>
                          </a:solidFill>
                          <a:effectLst>
                            <a:innerShdw blurRad="114300">
                              <a:prstClr val="black"/>
                            </a:innerShdw>
                          </a:effectLst>
                          <a:latin typeface="Calibri" panose="020F0502020204030204" pitchFamily="34" charset="0"/>
                          <a:cs typeface="Calibri" panose="020F0502020204030204" pitchFamily="34" charset="0"/>
                        </a:rPr>
                        <a:t>Airport Name</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pPr algn="ctr"/>
                      <a:r>
                        <a:rPr lang="en-US" sz="2000" dirty="0">
                          <a:solidFill>
                            <a:schemeClr val="tx2"/>
                          </a:solidFill>
                          <a:effectLst>
                            <a:innerShdw blurRad="114300">
                              <a:prstClr val="black"/>
                            </a:innerShdw>
                          </a:effectLst>
                          <a:latin typeface="Calibri" panose="020F0502020204030204" pitchFamily="34" charset="0"/>
                          <a:cs typeface="Calibri" panose="020F0502020204030204" pitchFamily="34" charset="0"/>
                        </a:rPr>
                        <a:t>Origin Total Departure time delay</a:t>
                      </a:r>
                    </a:p>
                    <a:p>
                      <a:pPr algn="ctr"/>
                      <a:r>
                        <a:rPr lang="en-US" sz="2000" dirty="0">
                          <a:solidFill>
                            <a:schemeClr val="tx2"/>
                          </a:solidFill>
                          <a:effectLst>
                            <a:innerShdw blurRad="114300">
                              <a:prstClr val="black"/>
                            </a:innerShdw>
                          </a:effectLst>
                          <a:latin typeface="Calibri" panose="020F0502020204030204" pitchFamily="34" charset="0"/>
                          <a:cs typeface="Calibri" panose="020F0502020204030204" pitchFamily="34" charset="0"/>
                        </a:rPr>
                        <a:t>(in Hours)</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pPr algn="ctr"/>
                      <a:r>
                        <a:rPr lang="en-US" sz="2000" dirty="0">
                          <a:solidFill>
                            <a:schemeClr val="tx2"/>
                          </a:solidFill>
                          <a:effectLst>
                            <a:innerShdw blurRad="114300">
                              <a:prstClr val="black"/>
                            </a:innerShdw>
                          </a:effectLst>
                          <a:latin typeface="Calibri" panose="020F0502020204030204" pitchFamily="34" charset="0"/>
                          <a:cs typeface="Calibri" panose="020F0502020204030204" pitchFamily="34" charset="0"/>
                        </a:rPr>
                        <a:t>Destination Total Arrival Time Delay</a:t>
                      </a:r>
                    </a:p>
                    <a:p>
                      <a:pPr algn="ctr"/>
                      <a:r>
                        <a:rPr lang="en-US" sz="2000" dirty="0">
                          <a:solidFill>
                            <a:schemeClr val="tx2"/>
                          </a:solidFill>
                          <a:effectLst>
                            <a:innerShdw blurRad="114300">
                              <a:prstClr val="black"/>
                            </a:innerShdw>
                          </a:effectLst>
                          <a:latin typeface="Calibri" panose="020F0502020204030204" pitchFamily="34" charset="0"/>
                          <a:cs typeface="Calibri" panose="020F0502020204030204" pitchFamily="34" charset="0"/>
                        </a:rPr>
                        <a:t>(in Hours)</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pPr algn="ctr"/>
                      <a:r>
                        <a:rPr lang="en-US" sz="2000" dirty="0">
                          <a:solidFill>
                            <a:schemeClr val="tx2"/>
                          </a:solidFill>
                          <a:effectLst>
                            <a:innerShdw blurRad="114300">
                              <a:prstClr val="black"/>
                            </a:innerShdw>
                          </a:effectLst>
                          <a:latin typeface="Calibri" panose="020F0502020204030204" pitchFamily="34" charset="0"/>
                          <a:cs typeface="Calibri" panose="020F0502020204030204" pitchFamily="34" charset="0"/>
                        </a:rPr>
                        <a:t>Total Delay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2"/>
                          </a:solidFill>
                          <a:effectLst>
                            <a:innerShdw blurRad="114300">
                              <a:prstClr val="black"/>
                            </a:innerShdw>
                          </a:effectLst>
                          <a:latin typeface="Calibri" panose="020F0502020204030204" pitchFamily="34" charset="0"/>
                          <a:cs typeface="Calibri" panose="020F0502020204030204" pitchFamily="34" charset="0"/>
                        </a:rPr>
                        <a:t>(In Hours)</a:t>
                      </a:r>
                    </a:p>
                    <a:p>
                      <a:pPr algn="ctr"/>
                      <a:endParaRPr lang="en-US" sz="2000" dirty="0">
                        <a:solidFill>
                          <a:schemeClr val="tx2"/>
                        </a:solidFill>
                        <a:effectLst>
                          <a:innerShdw blurRad="114300">
                            <a:prstClr val="black"/>
                          </a:innerShdw>
                        </a:effectLst>
                        <a:latin typeface="Calibri" panose="020F0502020204030204" pitchFamily="34" charset="0"/>
                        <a:cs typeface="Calibri" panose="020F0502020204030204" pitchFamily="34" charset="0"/>
                      </a:endParaRP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extLst>
                  <a:ext uri="{0D108BD9-81ED-4DB2-BD59-A6C34878D82A}">
                    <a16:rowId xmlns:a16="http://schemas.microsoft.com/office/drawing/2014/main" val="3057524606"/>
                  </a:ext>
                </a:extLst>
              </a:tr>
              <a:tr h="526704">
                <a:tc>
                  <a:txBody>
                    <a:bodyPr/>
                    <a:lstStyle/>
                    <a:p>
                      <a:pPr marL="0" algn="ctr" defTabSz="914400" rtl="0" eaLnBrk="1" latinLnBrk="0" hangingPunct="1"/>
                      <a:r>
                        <a:rPr lang="en-US" sz="20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rPr>
                        <a:t>2005</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Cheyenne</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algn="ctr" defTabSz="914400" rtl="0" eaLnBrk="1" latinLnBrk="0" hangingPunct="1"/>
                      <a:r>
                        <a:rPr lang="en-US" sz="20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rPr>
                        <a:t>1.75</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algn="ctr" defTabSz="914400" rtl="0" eaLnBrk="1" latinLnBrk="0" hangingPunct="1"/>
                      <a:r>
                        <a:rPr lang="en-US" sz="20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rPr>
                        <a:t>0.0</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pPr algn="ctr"/>
                      <a:r>
                        <a:rPr lang="en-US" sz="2000" dirty="0">
                          <a:solidFill>
                            <a:schemeClr val="tx2"/>
                          </a:solidFill>
                          <a:effectLst>
                            <a:innerShdw blurRad="114300">
                              <a:prstClr val="black"/>
                            </a:innerShdw>
                          </a:effectLst>
                          <a:latin typeface="Calibri" panose="020F0502020204030204" pitchFamily="34" charset="0"/>
                          <a:cs typeface="Calibri" panose="020F0502020204030204" pitchFamily="34" charset="0"/>
                        </a:rPr>
                        <a:t>1.75</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extLst>
                  <a:ext uri="{0D108BD9-81ED-4DB2-BD59-A6C34878D82A}">
                    <a16:rowId xmlns:a16="http://schemas.microsoft.com/office/drawing/2014/main" val="1358455002"/>
                  </a:ext>
                </a:extLst>
              </a:tr>
              <a:tr h="526704">
                <a:tc>
                  <a:txBody>
                    <a:bodyPr/>
                    <a:lstStyle/>
                    <a:p>
                      <a:pPr marL="0" algn="ctr" defTabSz="914400" rtl="0" eaLnBrk="1" latinLnBrk="0" hangingPunct="1"/>
                      <a:r>
                        <a:rPr lang="en-US" sz="20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rPr>
                        <a:t>2005</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Ogden-Hinckle</a:t>
                      </a:r>
                      <a:r>
                        <a:rPr lang="en-US" sz="1800" kern="1200" dirty="0">
                          <a:solidFill>
                            <a:schemeClr val="tx2"/>
                          </a:solidFill>
                          <a:effectLst>
                            <a:innerShdw blurRad="114300">
                              <a:prstClr val="black"/>
                            </a:innerShdw>
                          </a:effectLst>
                          <a:latin typeface="+mn-lt"/>
                          <a:ea typeface="+mn-ea"/>
                          <a:cs typeface="+mn-cs"/>
                        </a:rPr>
                        <a:t>y</a:t>
                      </a:r>
                      <a:endParaRPr lang="en-US" sz="1800" kern="1200" dirty="0">
                        <a:solidFill>
                          <a:schemeClr val="dk1"/>
                        </a:solidFill>
                        <a:effectLst/>
                        <a:latin typeface="+mn-lt"/>
                        <a:ea typeface="+mn-ea"/>
                        <a:cs typeface="+mn-cs"/>
                      </a:endParaRP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algn="ctr" defTabSz="914400" rtl="0" eaLnBrk="1" latinLnBrk="0" hangingPunct="1"/>
                      <a:r>
                        <a:rPr lang="en-US" sz="20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rPr>
                        <a:t>1.8</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algn="ctr" defTabSz="914400" rtl="0" eaLnBrk="1" latinLnBrk="0" hangingPunct="1"/>
                      <a:r>
                        <a:rPr lang="en-US" sz="20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rPr>
                        <a:t>0.0</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algn="ctr" defTabSz="914400" rtl="0" eaLnBrk="1" latinLnBrk="0" hangingPunct="1"/>
                      <a:r>
                        <a:rPr lang="en-US" sz="20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rPr>
                        <a:t>1.8</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extLst>
                  <a:ext uri="{0D108BD9-81ED-4DB2-BD59-A6C34878D82A}">
                    <a16:rowId xmlns:a16="http://schemas.microsoft.com/office/drawing/2014/main" val="3767021580"/>
                  </a:ext>
                </a:extLst>
              </a:tr>
              <a:tr h="526704">
                <a:tc>
                  <a:txBody>
                    <a:bodyPr/>
                    <a:lstStyle/>
                    <a:p>
                      <a:pPr marL="0" algn="ctr" defTabSz="914400" rtl="0" eaLnBrk="1" latinLnBrk="0" hangingPunct="1"/>
                      <a:r>
                        <a:rPr lang="en-US" sz="20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rPr>
                        <a:t>2005</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r>
                        <a:rPr lang="en-US" sz="1800" kern="1200" dirty="0">
                          <a:solidFill>
                            <a:schemeClr val="tx2"/>
                          </a:solidFill>
                          <a:effectLst>
                            <a:innerShdw blurRad="114300">
                              <a:prstClr val="black"/>
                            </a:innerShdw>
                          </a:effectLst>
                          <a:latin typeface="+mn-lt"/>
                          <a:ea typeface="+mn-ea"/>
                          <a:cs typeface="+mn-cs"/>
                        </a:rPr>
                        <a:t>Inyokern</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algn="ctr" defTabSz="914400" rtl="0" eaLnBrk="1" latinLnBrk="0" hangingPunct="1"/>
                      <a:r>
                        <a:rPr lang="en-US" sz="20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rPr>
                        <a:t> 2.17</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algn="ctr" defTabSz="914400" rtl="0" eaLnBrk="1" latinLnBrk="0" hangingPunct="1"/>
                      <a:r>
                        <a:rPr lang="en-US" sz="20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rPr>
                        <a:t>0.0</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rPr>
                        <a:t> 2.17</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extLst>
                  <a:ext uri="{0D108BD9-81ED-4DB2-BD59-A6C34878D82A}">
                    <a16:rowId xmlns:a16="http://schemas.microsoft.com/office/drawing/2014/main" val="29723759"/>
                  </a:ext>
                </a:extLst>
              </a:tr>
              <a:tr h="526704">
                <a:tc gridSpan="5">
                  <a:txBody>
                    <a:bodyPr/>
                    <a:lstStyle/>
                    <a:p>
                      <a:pPr marL="0" algn="ctr" defTabSz="914400" rtl="0" eaLnBrk="1" latinLnBrk="0" hangingPunct="1"/>
                      <a:endParaRPr lang="en-US" sz="20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endParaRP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hMerge="1">
                  <a:txBody>
                    <a:bodyPr/>
                    <a:lstStyle/>
                    <a:p>
                      <a:pPr marL="0" algn="ctr" defTabSz="914400" rtl="0" eaLnBrk="1" latinLnBrk="0" hangingPunct="1"/>
                      <a:endParaRPr lang="en-US" sz="2000" kern="1200" dirty="0">
                        <a:solidFill>
                          <a:schemeClr val="tx2"/>
                        </a:solidFill>
                        <a:latin typeface="Calibri" panose="020F0502020204030204" pitchFamily="34" charset="0"/>
                        <a:ea typeface="+mn-ea"/>
                        <a:cs typeface="Calibri" panose="020F0502020204030204" pitchFamily="34" charset="0"/>
                      </a:endParaRPr>
                    </a:p>
                  </a:txBody>
                  <a:tcPr>
                    <a:solidFill>
                      <a:schemeClr val="accent3">
                        <a:lumMod val="20000"/>
                        <a:lumOff val="80000"/>
                      </a:schemeClr>
                    </a:solidFill>
                  </a:tcPr>
                </a:tc>
                <a:tc hMerge="1">
                  <a:txBody>
                    <a:bodyPr/>
                    <a:lstStyle/>
                    <a:p>
                      <a:pPr marL="0" algn="ctr" defTabSz="914400" rtl="0" eaLnBrk="1" latinLnBrk="0" hangingPunct="1"/>
                      <a:endParaRPr lang="en-US" sz="2000" kern="1200" dirty="0">
                        <a:solidFill>
                          <a:schemeClr val="tx2"/>
                        </a:solidFill>
                        <a:latin typeface="Calibri" panose="020F0502020204030204" pitchFamily="34" charset="0"/>
                        <a:ea typeface="+mn-ea"/>
                        <a:cs typeface="Calibri" panose="020F0502020204030204" pitchFamily="34" charset="0"/>
                      </a:endParaRPr>
                    </a:p>
                  </a:txBody>
                  <a:tcPr>
                    <a:solidFill>
                      <a:schemeClr val="accent3">
                        <a:lumMod val="20000"/>
                        <a:lumOff val="80000"/>
                      </a:schemeClr>
                    </a:solidFill>
                  </a:tcPr>
                </a:tc>
                <a:tc hMerge="1">
                  <a:txBody>
                    <a:bodyPr/>
                    <a:lstStyle/>
                    <a:p>
                      <a:pPr marL="0" algn="ctr" defTabSz="914400" rtl="0" eaLnBrk="1" latinLnBrk="0" hangingPunct="1"/>
                      <a:endParaRPr lang="en-US" sz="2000" kern="1200" dirty="0">
                        <a:solidFill>
                          <a:schemeClr val="tx2"/>
                        </a:solidFill>
                        <a:latin typeface="Calibri" panose="020F0502020204030204" pitchFamily="34" charset="0"/>
                        <a:ea typeface="+mn-ea"/>
                        <a:cs typeface="Calibri" panose="020F0502020204030204" pitchFamily="34" charset="0"/>
                      </a:endParaRPr>
                    </a:p>
                  </a:txBody>
                  <a:tcPr>
                    <a:solidFill>
                      <a:schemeClr val="accent3">
                        <a:lumMod val="20000"/>
                        <a:lumOff val="80000"/>
                      </a:schemeClr>
                    </a:solidFill>
                  </a:tcPr>
                </a:tc>
                <a:tc hMerge="1">
                  <a:txBody>
                    <a:bodyPr/>
                    <a:lstStyle/>
                    <a:p>
                      <a:pPr marL="0" algn="ctr" defTabSz="914400" rtl="0" eaLnBrk="1" latinLnBrk="0" hangingPunct="1"/>
                      <a:endParaRPr lang="en-US" sz="2000" kern="1200" dirty="0">
                        <a:solidFill>
                          <a:schemeClr val="tx2"/>
                        </a:solidFill>
                        <a:latin typeface="Calibri" panose="020F0502020204030204" pitchFamily="34" charset="0"/>
                        <a:ea typeface="+mn-ea"/>
                        <a:cs typeface="Calibri" panose="020F0502020204030204" pitchFamily="34" charset="0"/>
                      </a:endParaRPr>
                    </a:p>
                  </a:txBody>
                  <a:tcPr>
                    <a:solidFill>
                      <a:schemeClr val="accent3">
                        <a:lumMod val="20000"/>
                        <a:lumOff val="80000"/>
                      </a:schemeClr>
                    </a:solidFill>
                  </a:tcPr>
                </a:tc>
                <a:extLst>
                  <a:ext uri="{0D108BD9-81ED-4DB2-BD59-A6C34878D82A}">
                    <a16:rowId xmlns:a16="http://schemas.microsoft.com/office/drawing/2014/main" val="2901343335"/>
                  </a:ext>
                </a:extLst>
              </a:tr>
            </a:tbl>
          </a:graphicData>
        </a:graphic>
      </p:graphicFrame>
      <p:pic>
        <p:nvPicPr>
          <p:cNvPr id="12" name="Picture 11">
            <a:extLst>
              <a:ext uri="{FF2B5EF4-FFF2-40B4-BE49-F238E27FC236}">
                <a16:creationId xmlns:a16="http://schemas.microsoft.com/office/drawing/2014/main" id="{2177A3E6-7E1F-C484-06DA-E4261A8B8D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pic>
        <p:nvPicPr>
          <p:cNvPr id="13" name="Graphic 12" descr="Airplane">
            <a:extLst>
              <a:ext uri="{FF2B5EF4-FFF2-40B4-BE49-F238E27FC236}">
                <a16:creationId xmlns:a16="http://schemas.microsoft.com/office/drawing/2014/main" id="{93A7299B-3825-D873-8DD8-2747876FD6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09908" y="595679"/>
            <a:ext cx="364345" cy="318898"/>
          </a:xfrm>
          <a:prstGeom prst="rect">
            <a:avLst/>
          </a:prstGeom>
        </p:spPr>
      </p:pic>
      <p:sp>
        <p:nvSpPr>
          <p:cNvPr id="4" name="Slide Number Placeholder 3">
            <a:extLst>
              <a:ext uri="{FF2B5EF4-FFF2-40B4-BE49-F238E27FC236}">
                <a16:creationId xmlns:a16="http://schemas.microsoft.com/office/drawing/2014/main" id="{99CBC773-744E-CDFD-30D5-4C073A049BCD}"/>
              </a:ext>
            </a:extLst>
          </p:cNvPr>
          <p:cNvSpPr>
            <a:spLocks noGrp="1"/>
          </p:cNvSpPr>
          <p:nvPr>
            <p:ph type="sldNum" sz="quarter" idx="12"/>
          </p:nvPr>
        </p:nvSpPr>
        <p:spPr/>
        <p:txBody>
          <a:bodyPr/>
          <a:lstStyle/>
          <a:p>
            <a:fld id="{D1C67B19-C6FB-494D-B9BE-B3B19EFE7CEC}" type="slidenum">
              <a:rPr lang="en-US" smtClean="0"/>
              <a:t>15</a:t>
            </a:fld>
            <a:endParaRPr lang="en-US"/>
          </a:p>
        </p:txBody>
      </p:sp>
      <p:sp>
        <p:nvSpPr>
          <p:cNvPr id="6" name="TextBox 5">
            <a:extLst>
              <a:ext uri="{FF2B5EF4-FFF2-40B4-BE49-F238E27FC236}">
                <a16:creationId xmlns:a16="http://schemas.microsoft.com/office/drawing/2014/main" id="{6BC6752C-D55A-00B7-BB20-40A0B8509992}"/>
              </a:ext>
            </a:extLst>
          </p:cNvPr>
          <p:cNvSpPr txBox="1"/>
          <p:nvPr/>
        </p:nvSpPr>
        <p:spPr>
          <a:xfrm>
            <a:off x="1641475" y="4700379"/>
            <a:ext cx="8995659" cy="2031325"/>
          </a:xfrm>
          <a:prstGeom prst="rect">
            <a:avLst/>
          </a:prstGeom>
          <a:solidFill>
            <a:schemeClr val="bg1"/>
          </a:solidFill>
        </p:spPr>
        <p:txBody>
          <a:bodyPr wrap="square">
            <a:spAutoFit/>
          </a:bodyPr>
          <a:lstStyle/>
          <a:p>
            <a:r>
              <a:rPr lang="en-US" sz="1400" b="1" u="sng" dirty="0">
                <a:solidFill>
                  <a:schemeClr val="tx2"/>
                </a:solidFill>
                <a:effectLst>
                  <a:innerShdw blurRad="114300">
                    <a:prstClr val="black"/>
                  </a:innerShdw>
                </a:effectLst>
              </a:rPr>
              <a:t>Conclusion</a:t>
            </a:r>
            <a:r>
              <a:rPr lang="en-US" sz="1400" b="1" dirty="0">
                <a:solidFill>
                  <a:schemeClr val="tx2"/>
                </a:solidFill>
                <a:effectLst>
                  <a:innerShdw blurRad="114300">
                    <a:prstClr val="black"/>
                  </a:innerShdw>
                </a:effectLst>
              </a:rPr>
              <a:t>: </a:t>
            </a:r>
          </a:p>
          <a:p>
            <a:pPr marL="342900" indent="-342900">
              <a:buFont typeface="+mj-lt"/>
              <a:buAutoNum type="arabicPeriod"/>
            </a:pPr>
            <a:r>
              <a:rPr lang="en-US" sz="1400" dirty="0"/>
              <a:t>Flights arriving at Cheyenne, Ogden-Hinckley, and Inyokern airports experience no arrival delays (0.0 hours). This may indicate that aircraft arriving at these airports arrived early or on schedule. </a:t>
            </a:r>
          </a:p>
          <a:p>
            <a:pPr marL="342900" indent="-342900">
              <a:buFont typeface="+mj-lt"/>
              <a:buAutoNum type="arabicPeriod"/>
            </a:pPr>
            <a:r>
              <a:rPr lang="en-US" sz="1400" dirty="0"/>
              <a:t>For planes leaving from each airport, there are some departure delays (between 1.75 and 2.17 hours). This suggests that there have been occasional flight departure delays at these airports, which may be the result of different logistical or operational issues.</a:t>
            </a:r>
          </a:p>
          <a:p>
            <a:pPr marL="342900" indent="-342900">
              <a:buFont typeface="+mj-lt"/>
              <a:buAutoNum type="arabicPeriod"/>
            </a:pPr>
            <a:r>
              <a:rPr lang="en-US" sz="1400" dirty="0"/>
              <a:t>The airports with the longest overall delays are Inyokern (2.17 hours), Ogden-Hinckley (1.8 hours), and Cheyenne (1.75 hours).This suggests that if minimizing delays is a top concern, Inyokern may need to pay more attention to departure management.</a:t>
            </a:r>
            <a:endParaRPr lang="en-US" sz="1400" dirty="0">
              <a:solidFill>
                <a:schemeClr val="tx2"/>
              </a:solidFill>
              <a:effectLst/>
              <a:latin typeface=".SF NS"/>
            </a:endParaRPr>
          </a:p>
        </p:txBody>
      </p:sp>
    </p:spTree>
    <p:extLst>
      <p:ext uri="{BB962C8B-B14F-4D97-AF65-F5344CB8AC3E}">
        <p14:creationId xmlns:p14="http://schemas.microsoft.com/office/powerpoint/2010/main" val="2345231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11FCB68F-CFAE-D4AA-2C29-850524B68F19}"/>
            </a:ext>
          </a:extLst>
        </p:cNvPr>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959E3118-3DEA-A3FF-8407-6510029B2802}"/>
              </a:ext>
            </a:extLst>
          </p:cNvPr>
          <p:cNvSpPr>
            <a:spLocks noGrp="1"/>
          </p:cNvSpPr>
          <p:nvPr>
            <p:ph idx="1"/>
          </p:nvPr>
        </p:nvSpPr>
        <p:spPr>
          <a:xfrm>
            <a:off x="621912" y="348060"/>
            <a:ext cx="10676008" cy="453160"/>
          </a:xfrm>
          <a:solidFill>
            <a:schemeClr val="accent2"/>
          </a:solidFill>
        </p:spPr>
        <p:txBody>
          <a:bodyPr>
            <a:normAutofit/>
          </a:bodyPr>
          <a:lstStyle/>
          <a:p>
            <a:pPr lvl="0" algn="ctr">
              <a:buFont typeface="+mj-lt"/>
              <a:buNone/>
            </a:pPr>
            <a:r>
              <a:rPr lang="en-US" sz="24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a:t>
            </a:r>
            <a:r>
              <a:rPr lang="en-US" sz="2000" dirty="0">
                <a:solidFill>
                  <a:schemeClr val="bg1"/>
                </a:solidFill>
              </a:rPr>
              <a:t>etermine the three </a:t>
            </a:r>
            <a:r>
              <a:rPr lang="en-US" sz="2000" b="1" dirty="0">
                <a:solidFill>
                  <a:schemeClr val="bg1"/>
                </a:solidFill>
              </a:rPr>
              <a:t>airports</a:t>
            </a:r>
            <a:r>
              <a:rPr lang="en-US" sz="2000" dirty="0">
                <a:solidFill>
                  <a:schemeClr val="bg1"/>
                </a:solidFill>
              </a:rPr>
              <a:t> with the lowest delay time (in hours) </a:t>
            </a:r>
            <a:r>
              <a:rPr lang="en-US" sz="2000" dirty="0">
                <a:solidFill>
                  <a:schemeClr val="bg1"/>
                </a:solidFill>
                <a:latin typeface="Calibri" panose="020F0502020204030204" pitchFamily="34" charset="0"/>
                <a:cs typeface="Calibri" panose="020F0502020204030204" pitchFamily="34" charset="0"/>
              </a:rPr>
              <a:t>for your year</a:t>
            </a:r>
          </a:p>
        </p:txBody>
      </p:sp>
      <p:pic>
        <p:nvPicPr>
          <p:cNvPr id="11" name="Picture 10">
            <a:extLst>
              <a:ext uri="{FF2B5EF4-FFF2-40B4-BE49-F238E27FC236}">
                <a16:creationId xmlns:a16="http://schemas.microsoft.com/office/drawing/2014/main" id="{648FE9AA-AC4A-290C-0065-70D602A25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3" name="Slide Number Placeholder 2">
            <a:extLst>
              <a:ext uri="{FF2B5EF4-FFF2-40B4-BE49-F238E27FC236}">
                <a16:creationId xmlns:a16="http://schemas.microsoft.com/office/drawing/2014/main" id="{7605BE5E-F4AE-7F75-1E34-CC50CC8166A8}"/>
              </a:ext>
            </a:extLst>
          </p:cNvPr>
          <p:cNvSpPr>
            <a:spLocks noGrp="1"/>
          </p:cNvSpPr>
          <p:nvPr>
            <p:ph type="sldNum" sz="quarter" idx="12"/>
          </p:nvPr>
        </p:nvSpPr>
        <p:spPr/>
        <p:txBody>
          <a:bodyPr/>
          <a:lstStyle/>
          <a:p>
            <a:fld id="{D1C67B19-C6FB-494D-B9BE-B3B19EFE7CEC}" type="slidenum">
              <a:rPr lang="en-US" smtClean="0">
                <a:solidFill>
                  <a:schemeClr val="tx2"/>
                </a:solidFill>
              </a:rPr>
              <a:t>16</a:t>
            </a:fld>
            <a:endParaRPr lang="en-US">
              <a:solidFill>
                <a:schemeClr val="tx2"/>
              </a:solidFill>
            </a:endParaRPr>
          </a:p>
        </p:txBody>
      </p:sp>
      <p:sp>
        <p:nvSpPr>
          <p:cNvPr id="2" name="TextBox 1">
            <a:extLst>
              <a:ext uri="{FF2B5EF4-FFF2-40B4-BE49-F238E27FC236}">
                <a16:creationId xmlns:a16="http://schemas.microsoft.com/office/drawing/2014/main" id="{28521183-4574-E663-051D-81AB0A1949BE}"/>
              </a:ext>
            </a:extLst>
          </p:cNvPr>
          <p:cNvSpPr txBox="1"/>
          <p:nvPr/>
        </p:nvSpPr>
        <p:spPr>
          <a:xfrm>
            <a:off x="3525520" y="1036320"/>
            <a:ext cx="4083490" cy="369332"/>
          </a:xfrm>
          <a:prstGeom prst="rect">
            <a:avLst/>
          </a:prstGeom>
          <a:noFill/>
        </p:spPr>
        <p:txBody>
          <a:bodyPr wrap="none" rtlCol="0">
            <a:spAutoFit/>
          </a:bodyPr>
          <a:lstStyle/>
          <a:p>
            <a:r>
              <a:rPr lang="en-US" dirty="0"/>
              <a:t>Additional – see all 20 airports delay time</a:t>
            </a:r>
          </a:p>
        </p:txBody>
      </p:sp>
      <p:pic>
        <p:nvPicPr>
          <p:cNvPr id="6" name="Picture 5" descr="A screenshot of a computer&#10;&#10;Description automatically generated">
            <a:extLst>
              <a:ext uri="{FF2B5EF4-FFF2-40B4-BE49-F238E27FC236}">
                <a16:creationId xmlns:a16="http://schemas.microsoft.com/office/drawing/2014/main" id="{68595C20-203A-2A0F-2C4F-8E985E916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1636" y="1477661"/>
            <a:ext cx="7772400" cy="4990765"/>
          </a:xfrm>
          <a:prstGeom prst="rect">
            <a:avLst/>
          </a:prstGeom>
        </p:spPr>
      </p:pic>
    </p:spTree>
    <p:extLst>
      <p:ext uri="{BB962C8B-B14F-4D97-AF65-F5344CB8AC3E}">
        <p14:creationId xmlns:p14="http://schemas.microsoft.com/office/powerpoint/2010/main" val="1586930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CF222C9F-41CB-11B0-EEF2-1582499D8D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61DD56-9EF9-5A14-F636-36EAB0EC550B}"/>
              </a:ext>
            </a:extLst>
          </p:cNvPr>
          <p:cNvSpPr>
            <a:spLocks noGrp="1"/>
          </p:cNvSpPr>
          <p:nvPr>
            <p:ph type="title"/>
          </p:nvPr>
        </p:nvSpPr>
        <p:spPr>
          <a:xfrm>
            <a:off x="1114425" y="2486025"/>
            <a:ext cx="9875520" cy="1356360"/>
          </a:xfrm>
          <a:gradFill>
            <a:gsLst>
              <a:gs pos="16000">
                <a:schemeClr val="accent1">
                  <a:lumMod val="5000"/>
                  <a:lumOff val="95000"/>
                </a:schemeClr>
              </a:gs>
              <a:gs pos="100000">
                <a:srgbClr val="FB8FD6"/>
              </a:gs>
              <a:gs pos="100000">
                <a:srgbClr val="FB8FD6"/>
              </a:gs>
              <a:gs pos="100000">
                <a:srgbClr val="FB8FD6"/>
              </a:gs>
            </a:gsLst>
            <a:lin ang="5400000" scaled="1"/>
          </a:gradFill>
        </p:spPr>
        <p:txBody>
          <a:bodyPr>
            <a:normAutofit fontScale="90000"/>
          </a:bodyPr>
          <a:lstStyle/>
          <a:p>
            <a:pPr algn="ctr"/>
            <a:r>
              <a:rPr lang="en-US" sz="6000" b="1" u="sng" dirty="0">
                <a:solidFill>
                  <a:schemeClr val="tx2"/>
                </a:solidFill>
                <a:effectLst>
                  <a:innerShdw blurRad="63500" dist="50800" dir="8100000">
                    <a:prstClr val="black">
                      <a:alpha val="50000"/>
                    </a:prstClr>
                  </a:innerShdw>
                </a:effectLst>
                <a:latin typeface="Calibri" panose="020F0502020204030204" pitchFamily="34" charset="0"/>
                <a:cs typeface="Calibri" panose="020F0502020204030204" pitchFamily="34" charset="0"/>
              </a:rPr>
              <a:t>SARAH ANNIE GEORGE</a:t>
            </a:r>
            <a:br>
              <a:rPr lang="en-US" sz="6000" b="1" dirty="0">
                <a:solidFill>
                  <a:schemeClr val="tx2"/>
                </a:solidFill>
                <a:effectLst>
                  <a:innerShdw blurRad="63500" dist="50800" dir="8100000">
                    <a:prstClr val="black">
                      <a:alpha val="50000"/>
                    </a:prstClr>
                  </a:innerShdw>
                </a:effectLst>
                <a:latin typeface="Calibri" panose="020F0502020204030204" pitchFamily="34" charset="0"/>
                <a:cs typeface="Calibri" panose="020F0502020204030204" pitchFamily="34" charset="0"/>
              </a:rPr>
            </a:br>
            <a:r>
              <a:rPr lang="en-US" sz="6000" b="1" dirty="0">
                <a:solidFill>
                  <a:schemeClr val="tx2"/>
                </a:solidFill>
                <a:effectLst>
                  <a:innerShdw blurRad="63500" dist="50800" dir="8100000">
                    <a:prstClr val="black">
                      <a:alpha val="50000"/>
                    </a:prstClr>
                  </a:innerShdw>
                </a:effectLst>
                <a:latin typeface="Calibri" panose="020F0502020204030204" pitchFamily="34" charset="0"/>
                <a:cs typeface="Calibri" panose="020F0502020204030204" pitchFamily="34" charset="0"/>
              </a:rPr>
              <a:t>CASE 1 : ADDITIONAL</a:t>
            </a:r>
            <a:endParaRPr lang="en-US" sz="6000" dirty="0">
              <a:solidFill>
                <a:schemeClr val="tx2"/>
              </a:solidFill>
              <a:effectLst>
                <a:innerShdw blurRad="63500" dist="50800" dir="8100000">
                  <a:prstClr val="black">
                    <a:alpha val="50000"/>
                  </a:prstClr>
                </a:innerShdw>
              </a:effectLst>
            </a:endParaRPr>
          </a:p>
        </p:txBody>
      </p:sp>
      <p:pic>
        <p:nvPicPr>
          <p:cNvPr id="6" name="Picture 5">
            <a:extLst>
              <a:ext uri="{FF2B5EF4-FFF2-40B4-BE49-F238E27FC236}">
                <a16:creationId xmlns:a16="http://schemas.microsoft.com/office/drawing/2014/main" id="{CCBC4D27-94CF-E6F3-2D17-682A0E5A8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4" name="Slide Number Placeholder 3">
            <a:extLst>
              <a:ext uri="{FF2B5EF4-FFF2-40B4-BE49-F238E27FC236}">
                <a16:creationId xmlns:a16="http://schemas.microsoft.com/office/drawing/2014/main" id="{A4F14AF8-8048-A290-5558-5937B4C52776}"/>
              </a:ext>
            </a:extLst>
          </p:cNvPr>
          <p:cNvSpPr>
            <a:spLocks noGrp="1"/>
          </p:cNvSpPr>
          <p:nvPr>
            <p:ph type="sldNum" sz="quarter" idx="12"/>
          </p:nvPr>
        </p:nvSpPr>
        <p:spPr/>
        <p:txBody>
          <a:bodyPr/>
          <a:lstStyle/>
          <a:p>
            <a:fld id="{D1C67B19-C6FB-494D-B9BE-B3B19EFE7CEC}" type="slidenum">
              <a:rPr lang="en-US" smtClean="0">
                <a:solidFill>
                  <a:schemeClr val="tx2"/>
                </a:solidFill>
              </a:rPr>
              <a:t>17</a:t>
            </a:fld>
            <a:endParaRPr lang="en-US">
              <a:solidFill>
                <a:schemeClr val="tx2"/>
              </a:solidFill>
            </a:endParaRPr>
          </a:p>
        </p:txBody>
      </p:sp>
      <p:pic>
        <p:nvPicPr>
          <p:cNvPr id="3" name="Graphic 2" descr="Airplane">
            <a:extLst>
              <a:ext uri="{FF2B5EF4-FFF2-40B4-BE49-F238E27FC236}">
                <a16:creationId xmlns:a16="http://schemas.microsoft.com/office/drawing/2014/main" id="{E5BEE64A-720D-6FF6-AC4D-3EF2AACBD3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8996565" y="3318677"/>
            <a:ext cx="430515" cy="429577"/>
          </a:xfrm>
          <a:prstGeom prst="rect">
            <a:avLst/>
          </a:prstGeom>
        </p:spPr>
      </p:pic>
    </p:spTree>
    <p:extLst>
      <p:ext uri="{BB962C8B-B14F-4D97-AF65-F5344CB8AC3E}">
        <p14:creationId xmlns:p14="http://schemas.microsoft.com/office/powerpoint/2010/main" val="3341900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87670C86-A7AB-FB4E-2142-3C65A9CB6682}"/>
            </a:ext>
          </a:extLst>
        </p:cNvPr>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FC7685FD-783D-DB01-A2B1-4DAD4415C6C2}"/>
              </a:ext>
            </a:extLst>
          </p:cNvPr>
          <p:cNvSpPr>
            <a:spLocks noGrp="1"/>
          </p:cNvSpPr>
          <p:nvPr>
            <p:ph idx="1"/>
          </p:nvPr>
        </p:nvSpPr>
        <p:spPr>
          <a:xfrm>
            <a:off x="526522" y="491977"/>
            <a:ext cx="10271390" cy="453160"/>
          </a:xfrm>
          <a:solidFill>
            <a:schemeClr val="accent2"/>
          </a:solidFill>
        </p:spPr>
        <p:txBody>
          <a:bodyPr>
            <a:normAutofit/>
          </a:bodyPr>
          <a:lstStyle/>
          <a:p>
            <a:pPr lvl="0" algn="ctr">
              <a:buFont typeface="+mj-lt"/>
              <a:buNone/>
            </a:pPr>
            <a:r>
              <a:rPr lang="en-US" sz="24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a:t>
            </a:r>
            <a:r>
              <a:rPr lang="en-US" sz="2000" dirty="0">
                <a:solidFill>
                  <a:schemeClr val="bg1"/>
                </a:solidFill>
              </a:rPr>
              <a:t>etermine the three </a:t>
            </a:r>
            <a:r>
              <a:rPr lang="en-US" sz="2000" b="1" dirty="0">
                <a:solidFill>
                  <a:schemeClr val="bg1"/>
                </a:solidFill>
              </a:rPr>
              <a:t>airports</a:t>
            </a:r>
            <a:r>
              <a:rPr lang="en-US" sz="2000" dirty="0">
                <a:solidFill>
                  <a:schemeClr val="bg1"/>
                </a:solidFill>
              </a:rPr>
              <a:t> with the lowest delay time (in hours) </a:t>
            </a:r>
            <a:r>
              <a:rPr lang="en-US" sz="2000" dirty="0">
                <a:solidFill>
                  <a:schemeClr val="bg1"/>
                </a:solidFill>
                <a:latin typeface="Calibri" panose="020F0502020204030204" pitchFamily="34" charset="0"/>
                <a:cs typeface="Calibri" panose="020F0502020204030204" pitchFamily="34" charset="0"/>
              </a:rPr>
              <a:t>for your year</a:t>
            </a:r>
          </a:p>
        </p:txBody>
      </p:sp>
      <p:pic>
        <p:nvPicPr>
          <p:cNvPr id="11" name="Picture 10">
            <a:extLst>
              <a:ext uri="{FF2B5EF4-FFF2-40B4-BE49-F238E27FC236}">
                <a16:creationId xmlns:a16="http://schemas.microsoft.com/office/drawing/2014/main" id="{6C24E67D-DD74-2984-45A5-1F6D3F062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pic>
        <p:nvPicPr>
          <p:cNvPr id="18" name="Graphic 17" descr="Airplane">
            <a:extLst>
              <a:ext uri="{FF2B5EF4-FFF2-40B4-BE49-F238E27FC236}">
                <a16:creationId xmlns:a16="http://schemas.microsoft.com/office/drawing/2014/main" id="{5E4FEDFD-4653-7651-344D-9CCCF10066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9867130" y="517256"/>
            <a:ext cx="430515" cy="345850"/>
          </a:xfrm>
          <a:prstGeom prst="rect">
            <a:avLst/>
          </a:prstGeom>
        </p:spPr>
      </p:pic>
      <p:sp>
        <p:nvSpPr>
          <p:cNvPr id="3" name="Slide Number Placeholder 2">
            <a:extLst>
              <a:ext uri="{FF2B5EF4-FFF2-40B4-BE49-F238E27FC236}">
                <a16:creationId xmlns:a16="http://schemas.microsoft.com/office/drawing/2014/main" id="{2393EF58-51B5-6ECD-C98F-8DE8F892D52E}"/>
              </a:ext>
            </a:extLst>
          </p:cNvPr>
          <p:cNvSpPr>
            <a:spLocks noGrp="1"/>
          </p:cNvSpPr>
          <p:nvPr>
            <p:ph type="sldNum" sz="quarter" idx="12"/>
          </p:nvPr>
        </p:nvSpPr>
        <p:spPr/>
        <p:txBody>
          <a:bodyPr/>
          <a:lstStyle/>
          <a:p>
            <a:fld id="{D1C67B19-C6FB-494D-B9BE-B3B19EFE7CEC}" type="slidenum">
              <a:rPr lang="en-US" smtClean="0">
                <a:solidFill>
                  <a:schemeClr val="tx2"/>
                </a:solidFill>
              </a:rPr>
              <a:t>18</a:t>
            </a:fld>
            <a:endParaRPr lang="en-US">
              <a:solidFill>
                <a:schemeClr val="tx2"/>
              </a:solidFill>
            </a:endParaRPr>
          </a:p>
        </p:txBody>
      </p:sp>
      <p:sp>
        <p:nvSpPr>
          <p:cNvPr id="4" name="TextBox 3">
            <a:extLst>
              <a:ext uri="{FF2B5EF4-FFF2-40B4-BE49-F238E27FC236}">
                <a16:creationId xmlns:a16="http://schemas.microsoft.com/office/drawing/2014/main" id="{D974B2CF-D6DD-475A-0162-599C6842F6B4}"/>
              </a:ext>
            </a:extLst>
          </p:cNvPr>
          <p:cNvSpPr txBox="1"/>
          <p:nvPr/>
        </p:nvSpPr>
        <p:spPr>
          <a:xfrm>
            <a:off x="526522" y="1126924"/>
            <a:ext cx="4384842" cy="369332"/>
          </a:xfrm>
          <a:prstGeom prst="rect">
            <a:avLst/>
          </a:prstGeom>
          <a:solidFill>
            <a:schemeClr val="bg1"/>
          </a:solidFill>
        </p:spPr>
        <p:txBody>
          <a:bodyPr wrap="square" rtlCol="0">
            <a:spAutoFit/>
          </a:bodyPr>
          <a:lstStyle/>
          <a:p>
            <a:r>
              <a:rPr lang="en-US" b="1" u="sng" dirty="0">
                <a:solidFill>
                  <a:schemeClr val="tx2"/>
                </a:solidFill>
                <a:effectLst>
                  <a:innerShdw blurRad="63500" dist="50800" dir="16200000">
                    <a:prstClr val="black">
                      <a:alpha val="50000"/>
                    </a:prstClr>
                  </a:innerShdw>
                </a:effectLst>
                <a:latin typeface=".SF NS"/>
              </a:rPr>
              <a:t>Total Origin dep without </a:t>
            </a:r>
            <a:r>
              <a:rPr lang="en-US" b="1" u="sng" dirty="0" err="1">
                <a:solidFill>
                  <a:schemeClr val="tx2"/>
                </a:solidFill>
                <a:effectLst>
                  <a:innerShdw blurRad="63500" dist="50800" dir="16200000">
                    <a:prstClr val="black">
                      <a:alpha val="50000"/>
                    </a:prstClr>
                  </a:innerShdw>
                </a:effectLst>
                <a:latin typeface=".SF NS"/>
              </a:rPr>
              <a:t>arr</a:t>
            </a:r>
            <a:r>
              <a:rPr lang="en-US" u="sng" dirty="0">
                <a:solidFill>
                  <a:schemeClr val="tx2"/>
                </a:solidFill>
                <a:effectLst>
                  <a:innerShdw blurRad="63500" dist="50800" dir="16200000">
                    <a:prstClr val="black">
                      <a:alpha val="50000"/>
                    </a:prstClr>
                  </a:innerShdw>
                </a:effectLst>
                <a:latin typeface=".SF NS"/>
              </a:rPr>
              <a:t>:</a:t>
            </a:r>
          </a:p>
        </p:txBody>
      </p:sp>
      <p:sp>
        <p:nvSpPr>
          <p:cNvPr id="5" name="TextBox 4">
            <a:extLst>
              <a:ext uri="{FF2B5EF4-FFF2-40B4-BE49-F238E27FC236}">
                <a16:creationId xmlns:a16="http://schemas.microsoft.com/office/drawing/2014/main" id="{1AF8A664-5D24-23BC-6D07-6D986CC15A1B}"/>
              </a:ext>
            </a:extLst>
          </p:cNvPr>
          <p:cNvSpPr txBox="1"/>
          <p:nvPr/>
        </p:nvSpPr>
        <p:spPr>
          <a:xfrm>
            <a:off x="6413070" y="1068700"/>
            <a:ext cx="4384842" cy="369332"/>
          </a:xfrm>
          <a:prstGeom prst="rect">
            <a:avLst/>
          </a:prstGeom>
          <a:solidFill>
            <a:schemeClr val="bg1"/>
          </a:solidFill>
        </p:spPr>
        <p:txBody>
          <a:bodyPr wrap="square" rtlCol="0">
            <a:spAutoFit/>
          </a:bodyPr>
          <a:lstStyle/>
          <a:p>
            <a:r>
              <a:rPr lang="en-US" b="1" u="sng" dirty="0">
                <a:solidFill>
                  <a:schemeClr val="tx2"/>
                </a:solidFill>
                <a:effectLst>
                  <a:innerShdw blurRad="63500" dist="50800" dir="16200000">
                    <a:prstClr val="black">
                      <a:alpha val="50000"/>
                    </a:prstClr>
                  </a:innerShdw>
                </a:effectLst>
                <a:latin typeface=".SF NS"/>
              </a:rPr>
              <a:t>Total Destination delay time without dep</a:t>
            </a:r>
            <a:r>
              <a:rPr lang="en-US" u="sng" dirty="0">
                <a:solidFill>
                  <a:schemeClr val="tx2"/>
                </a:solidFill>
                <a:effectLst>
                  <a:innerShdw blurRad="63500" dist="50800" dir="16200000">
                    <a:prstClr val="black">
                      <a:alpha val="50000"/>
                    </a:prstClr>
                  </a:innerShdw>
                </a:effectLst>
                <a:latin typeface=".SF NS"/>
              </a:rPr>
              <a:t>:</a:t>
            </a:r>
          </a:p>
        </p:txBody>
      </p:sp>
      <p:pic>
        <p:nvPicPr>
          <p:cNvPr id="6" name="Picture 5" descr="A screenshot of a computer&#10;&#10;Description automatically generated">
            <a:extLst>
              <a:ext uri="{FF2B5EF4-FFF2-40B4-BE49-F238E27FC236}">
                <a16:creationId xmlns:a16="http://schemas.microsoft.com/office/drawing/2014/main" id="{74201778-4CE6-2FE8-AA04-74BC3425DB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581" y="1845626"/>
            <a:ext cx="5410464" cy="462280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00C0F3A5-AB9F-3294-D079-1F96B05F6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8786" y="1717944"/>
            <a:ext cx="5289788" cy="4622800"/>
          </a:xfrm>
          <a:prstGeom prst="rect">
            <a:avLst/>
          </a:prstGeom>
        </p:spPr>
      </p:pic>
    </p:spTree>
    <p:extLst>
      <p:ext uri="{BB962C8B-B14F-4D97-AF65-F5344CB8AC3E}">
        <p14:creationId xmlns:p14="http://schemas.microsoft.com/office/powerpoint/2010/main" val="1165925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11172328-3F3E-2A3F-75F2-518AB0E3101D}"/>
            </a:ext>
          </a:extLst>
        </p:cNvPr>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DFEDC267-DD79-9639-18DD-CB60E5D0EC22}"/>
              </a:ext>
            </a:extLst>
          </p:cNvPr>
          <p:cNvSpPr>
            <a:spLocks noGrp="1"/>
          </p:cNvSpPr>
          <p:nvPr>
            <p:ph idx="1"/>
          </p:nvPr>
        </p:nvSpPr>
        <p:spPr>
          <a:xfrm>
            <a:off x="1795130" y="182998"/>
            <a:ext cx="8909050" cy="387504"/>
          </a:xfrm>
          <a:solidFill>
            <a:schemeClr val="accent2"/>
          </a:solidFill>
        </p:spPr>
        <p:txBody>
          <a:bodyPr>
            <a:normAutofit/>
          </a:bodyPr>
          <a:lstStyle/>
          <a:p>
            <a:pPr marL="45720" indent="0" algn="ctr">
              <a:buClr>
                <a:schemeClr val="tx2">
                  <a:lumMod val="75000"/>
                </a:schemeClr>
              </a:buClr>
              <a:buNone/>
            </a:pPr>
            <a:r>
              <a:rPr lang="en-US" sz="1800" b="1" u="sng" dirty="0">
                <a:solidFill>
                  <a:schemeClr val="bg1"/>
                </a:solidFill>
                <a:latin typeface="Calibri" panose="020F0502020204030204" pitchFamily="34" charset="0"/>
                <a:ea typeface="Calibri" panose="020F0502020204030204" pitchFamily="34" charset="0"/>
                <a:cs typeface="Times New Roman" panose="02020603050405020304" pitchFamily="18" charset="0"/>
              </a:rPr>
              <a:t>RESULT</a:t>
            </a:r>
            <a:r>
              <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 - </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three </a:t>
            </a:r>
            <a: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airports</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with the lowest delay time (in hours) – FOR ORIGIN</a:t>
            </a:r>
            <a:endParaRPr lang="en-US" dirty="0">
              <a:solidFill>
                <a:schemeClr val="bg1"/>
              </a:solidFill>
              <a:latin typeface="Calibri" panose="020F0502020204030204" pitchFamily="34" charset="0"/>
              <a:cs typeface="Calibri" panose="020F0502020204030204" pitchFamily="34" charset="0"/>
            </a:endParaRPr>
          </a:p>
        </p:txBody>
      </p:sp>
      <p:graphicFrame>
        <p:nvGraphicFramePr>
          <p:cNvPr id="7" name="Table 7">
            <a:extLst>
              <a:ext uri="{FF2B5EF4-FFF2-40B4-BE49-F238E27FC236}">
                <a16:creationId xmlns:a16="http://schemas.microsoft.com/office/drawing/2014/main" id="{7CB6444F-0725-F628-90CE-3072B22A7B70}"/>
              </a:ext>
            </a:extLst>
          </p:cNvPr>
          <p:cNvGraphicFramePr>
            <a:graphicFrameLocks noGrp="1"/>
          </p:cNvGraphicFramePr>
          <p:nvPr>
            <p:extLst>
              <p:ext uri="{D42A27DB-BD31-4B8C-83A1-F6EECF244321}">
                <p14:modId xmlns:p14="http://schemas.microsoft.com/office/powerpoint/2010/main" val="2831607378"/>
              </p:ext>
            </p:extLst>
          </p:nvPr>
        </p:nvGraphicFramePr>
        <p:xfrm>
          <a:off x="1795130" y="688155"/>
          <a:ext cx="6343031" cy="2638656"/>
        </p:xfrm>
        <a:graphic>
          <a:graphicData uri="http://schemas.openxmlformats.org/drawingml/2006/table">
            <a:tbl>
              <a:tblPr firstRow="1" bandRow="1">
                <a:tableStyleId>{5C22544A-7EE6-4342-B048-85BDC9FD1C3A}</a:tableStyleId>
              </a:tblPr>
              <a:tblGrid>
                <a:gridCol w="1004920">
                  <a:extLst>
                    <a:ext uri="{9D8B030D-6E8A-4147-A177-3AD203B41FA5}">
                      <a16:colId xmlns:a16="http://schemas.microsoft.com/office/drawing/2014/main" val="2548247469"/>
                    </a:ext>
                  </a:extLst>
                </a:gridCol>
                <a:gridCol w="3078884">
                  <a:extLst>
                    <a:ext uri="{9D8B030D-6E8A-4147-A177-3AD203B41FA5}">
                      <a16:colId xmlns:a16="http://schemas.microsoft.com/office/drawing/2014/main" val="1058166806"/>
                    </a:ext>
                  </a:extLst>
                </a:gridCol>
                <a:gridCol w="2259227">
                  <a:extLst>
                    <a:ext uri="{9D8B030D-6E8A-4147-A177-3AD203B41FA5}">
                      <a16:colId xmlns:a16="http://schemas.microsoft.com/office/drawing/2014/main" val="4155984722"/>
                    </a:ext>
                  </a:extLst>
                </a:gridCol>
              </a:tblGrid>
              <a:tr h="1035612">
                <a:tc>
                  <a:txBody>
                    <a:bodyPr/>
                    <a:lstStyle/>
                    <a:p>
                      <a:pPr algn="ctr"/>
                      <a:r>
                        <a:rPr lang="en-US" sz="1800" dirty="0">
                          <a:solidFill>
                            <a:schemeClr val="tx2"/>
                          </a:solidFill>
                          <a:effectLst>
                            <a:innerShdw blurRad="114300">
                              <a:prstClr val="black"/>
                            </a:innerShdw>
                          </a:effectLst>
                          <a:latin typeface="Calibri" panose="020F0502020204030204" pitchFamily="34" charset="0"/>
                          <a:cs typeface="Calibri" panose="020F0502020204030204" pitchFamily="34" charset="0"/>
                        </a:rPr>
                        <a:t>Year</a:t>
                      </a:r>
                    </a:p>
                  </a:txBody>
                  <a:tcPr>
                    <a:gradFill>
                      <a:gsLst>
                        <a:gs pos="25000">
                          <a:schemeClr val="accent1">
                            <a:lumMod val="5000"/>
                            <a:lumOff val="95000"/>
                          </a:schemeClr>
                        </a:gs>
                        <a:gs pos="100000">
                          <a:srgbClr val="FB8FD6"/>
                        </a:gs>
                        <a:gs pos="100000">
                          <a:srgbClr val="FB8FD6"/>
                        </a:gs>
                        <a:gs pos="100000">
                          <a:srgbClr val="FB8FD6"/>
                        </a:gs>
                      </a:gsLst>
                      <a:lin ang="5400000" scaled="1"/>
                    </a:gradFill>
                  </a:tcPr>
                </a:tc>
                <a:tc>
                  <a:txBody>
                    <a:bodyPr/>
                    <a:lstStyle/>
                    <a:p>
                      <a:pPr algn="ctr"/>
                      <a:r>
                        <a:rPr lang="en-US" sz="1800" dirty="0">
                          <a:solidFill>
                            <a:schemeClr val="tx2"/>
                          </a:solidFill>
                          <a:effectLst>
                            <a:innerShdw blurRad="114300">
                              <a:prstClr val="black"/>
                            </a:innerShdw>
                          </a:effectLst>
                          <a:latin typeface="Calibri" panose="020F0502020204030204" pitchFamily="34" charset="0"/>
                          <a:cs typeface="Calibri" panose="020F0502020204030204" pitchFamily="34" charset="0"/>
                        </a:rPr>
                        <a:t>Origin Airport Name</a:t>
                      </a:r>
                    </a:p>
                  </a:txBody>
                  <a:tcPr>
                    <a:gradFill>
                      <a:gsLst>
                        <a:gs pos="25000">
                          <a:schemeClr val="accent1">
                            <a:lumMod val="5000"/>
                            <a:lumOff val="95000"/>
                          </a:schemeClr>
                        </a:gs>
                        <a:gs pos="100000">
                          <a:srgbClr val="FB8FD6"/>
                        </a:gs>
                        <a:gs pos="100000">
                          <a:srgbClr val="FB8FD6"/>
                        </a:gs>
                        <a:gs pos="100000">
                          <a:srgbClr val="FB8FD6"/>
                        </a:gs>
                      </a:gsLst>
                      <a:lin ang="5400000" scaled="1"/>
                    </a:gradFill>
                  </a:tcPr>
                </a:tc>
                <a:tc>
                  <a:txBody>
                    <a:bodyPr/>
                    <a:lstStyle/>
                    <a:p>
                      <a:pPr algn="ctr"/>
                      <a:r>
                        <a:rPr lang="en-US" sz="1800" dirty="0">
                          <a:solidFill>
                            <a:schemeClr val="tx2"/>
                          </a:solidFill>
                          <a:effectLst>
                            <a:innerShdw blurRad="114300">
                              <a:prstClr val="black"/>
                            </a:innerShdw>
                          </a:effectLst>
                          <a:latin typeface="Calibri" panose="020F0502020204030204" pitchFamily="34" charset="0"/>
                          <a:cs typeface="Calibri" panose="020F0502020204030204" pitchFamily="34" charset="0"/>
                        </a:rPr>
                        <a:t>Total Origin Delay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2"/>
                          </a:solidFill>
                          <a:effectLst>
                            <a:innerShdw blurRad="114300">
                              <a:prstClr val="black"/>
                            </a:innerShdw>
                          </a:effectLst>
                          <a:latin typeface="Calibri" panose="020F0502020204030204" pitchFamily="34" charset="0"/>
                          <a:cs typeface="Calibri" panose="020F0502020204030204" pitchFamily="34" charset="0"/>
                        </a:rPr>
                        <a:t>(In Hours)</a:t>
                      </a:r>
                    </a:p>
                    <a:p>
                      <a:pPr algn="ctr"/>
                      <a:endParaRPr lang="en-US" sz="1800" dirty="0">
                        <a:solidFill>
                          <a:schemeClr val="tx2"/>
                        </a:solidFill>
                        <a:effectLst>
                          <a:innerShdw blurRad="114300">
                            <a:prstClr val="black"/>
                          </a:innerShdw>
                        </a:effectLst>
                        <a:latin typeface="Calibri" panose="020F0502020204030204" pitchFamily="34" charset="0"/>
                        <a:cs typeface="Calibri" panose="020F0502020204030204" pitchFamily="34" charset="0"/>
                      </a:endParaRPr>
                    </a:p>
                  </a:txBody>
                  <a:tcPr>
                    <a:gradFill>
                      <a:gsLst>
                        <a:gs pos="25000">
                          <a:schemeClr val="accent1">
                            <a:lumMod val="5000"/>
                            <a:lumOff val="95000"/>
                          </a:schemeClr>
                        </a:gs>
                        <a:gs pos="100000">
                          <a:srgbClr val="FB8FD6"/>
                        </a:gs>
                        <a:gs pos="100000">
                          <a:srgbClr val="FB8FD6"/>
                        </a:gs>
                        <a:gs pos="100000">
                          <a:srgbClr val="FB8FD6"/>
                        </a:gs>
                      </a:gsLst>
                      <a:lin ang="5400000" scaled="1"/>
                    </a:gradFill>
                  </a:tcPr>
                </a:tc>
                <a:extLst>
                  <a:ext uri="{0D108BD9-81ED-4DB2-BD59-A6C34878D82A}">
                    <a16:rowId xmlns:a16="http://schemas.microsoft.com/office/drawing/2014/main" val="3057524606"/>
                  </a:ext>
                </a:extLst>
              </a:tr>
              <a:tr h="314152">
                <a:tc>
                  <a:txBody>
                    <a:bodyPr/>
                    <a:lstStyle/>
                    <a:p>
                      <a:pPr marL="0" algn="ctr" defTabSz="914400" rtl="0" eaLnBrk="1" latinLnBrk="0" hangingPunct="1"/>
                      <a:r>
                        <a:rPr lang="en-US" sz="18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rPr>
                        <a:t>2005</a:t>
                      </a:r>
                    </a:p>
                  </a:txBody>
                  <a:tcPr>
                    <a:gradFill>
                      <a:gsLst>
                        <a:gs pos="25000">
                          <a:schemeClr val="accent1">
                            <a:lumMod val="5000"/>
                            <a:lumOff val="95000"/>
                          </a:schemeClr>
                        </a:gs>
                        <a:gs pos="100000">
                          <a:srgbClr val="FB8FD6"/>
                        </a:gs>
                        <a:gs pos="100000">
                          <a:srgbClr val="FB8FD6"/>
                        </a:gs>
                        <a:gs pos="100000">
                          <a:srgbClr val="FB8FD6"/>
                        </a:gs>
                      </a:gsLst>
                      <a:lin ang="5400000" scaled="1"/>
                    </a:gradFill>
                  </a:tcPr>
                </a:tc>
                <a:tc>
                  <a:txBody>
                    <a:bodyPr/>
                    <a:lstStyle/>
                    <a:p>
                      <a:r>
                        <a:rPr lang="en-US" sz="1800" kern="1200" dirty="0">
                          <a:solidFill>
                            <a:schemeClr val="dk1"/>
                          </a:solidFill>
                          <a:effectLst/>
                          <a:latin typeface="+mn-lt"/>
                          <a:ea typeface="+mn-ea"/>
                          <a:cs typeface="+mn-cs"/>
                        </a:rPr>
                        <a:t>Cheyenne</a:t>
                      </a:r>
                    </a:p>
                  </a:txBody>
                  <a:tcPr>
                    <a:gradFill>
                      <a:gsLst>
                        <a:gs pos="25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algn="ctr" defTabSz="914400" rtl="0" eaLnBrk="1" latinLnBrk="0" hangingPunct="1"/>
                      <a:r>
                        <a:rPr lang="en-US" sz="18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rPr>
                        <a:t>1.75</a:t>
                      </a:r>
                    </a:p>
                  </a:txBody>
                  <a:tcPr>
                    <a:gradFill>
                      <a:gsLst>
                        <a:gs pos="25000">
                          <a:schemeClr val="accent1">
                            <a:lumMod val="5000"/>
                            <a:lumOff val="95000"/>
                          </a:schemeClr>
                        </a:gs>
                        <a:gs pos="100000">
                          <a:srgbClr val="FB8FD6"/>
                        </a:gs>
                        <a:gs pos="100000">
                          <a:srgbClr val="FB8FD6"/>
                        </a:gs>
                        <a:gs pos="100000">
                          <a:srgbClr val="FB8FD6"/>
                        </a:gs>
                      </a:gsLst>
                      <a:lin ang="5400000" scaled="1"/>
                    </a:gradFill>
                  </a:tcPr>
                </a:tc>
                <a:extLst>
                  <a:ext uri="{0D108BD9-81ED-4DB2-BD59-A6C34878D82A}">
                    <a16:rowId xmlns:a16="http://schemas.microsoft.com/office/drawing/2014/main" val="1358455002"/>
                  </a:ext>
                </a:extLst>
              </a:tr>
              <a:tr h="505764">
                <a:tc>
                  <a:txBody>
                    <a:bodyPr/>
                    <a:lstStyle/>
                    <a:p>
                      <a:pPr marL="0" algn="ctr" defTabSz="914400" rtl="0" eaLnBrk="1" latinLnBrk="0" hangingPunct="1"/>
                      <a:r>
                        <a:rPr lang="en-US" sz="18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rPr>
                        <a:t>2005</a:t>
                      </a:r>
                    </a:p>
                  </a:txBody>
                  <a:tcPr>
                    <a:gradFill>
                      <a:gsLst>
                        <a:gs pos="25000">
                          <a:schemeClr val="accent1">
                            <a:lumMod val="5000"/>
                            <a:lumOff val="95000"/>
                          </a:schemeClr>
                        </a:gs>
                        <a:gs pos="100000">
                          <a:srgbClr val="FB8FD6"/>
                        </a:gs>
                        <a:gs pos="100000">
                          <a:srgbClr val="FB8FD6"/>
                        </a:gs>
                        <a:gs pos="100000">
                          <a:srgbClr val="FB8FD6"/>
                        </a:gs>
                      </a:gsLst>
                      <a:lin ang="5400000" scaled="1"/>
                    </a:gradFill>
                  </a:tcPr>
                </a:tc>
                <a:tc>
                  <a:txBody>
                    <a:bodyPr/>
                    <a:lstStyle/>
                    <a:p>
                      <a:r>
                        <a:rPr lang="en-US" sz="1800" kern="1200" dirty="0">
                          <a:solidFill>
                            <a:schemeClr val="dk1"/>
                          </a:solidFill>
                          <a:effectLst/>
                          <a:latin typeface="+mn-lt"/>
                          <a:ea typeface="+mn-ea"/>
                          <a:cs typeface="+mn-cs"/>
                        </a:rPr>
                        <a:t>Ogden-Hinckley</a:t>
                      </a:r>
                    </a:p>
                  </a:txBody>
                  <a:tcPr>
                    <a:gradFill>
                      <a:gsLst>
                        <a:gs pos="25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algn="ctr" defTabSz="914400" rtl="0" eaLnBrk="1" latinLnBrk="0" hangingPunct="1"/>
                      <a:r>
                        <a:rPr lang="en-US" sz="18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rPr>
                        <a:t> 1.8</a:t>
                      </a:r>
                    </a:p>
                  </a:txBody>
                  <a:tcPr>
                    <a:gradFill>
                      <a:gsLst>
                        <a:gs pos="25000">
                          <a:schemeClr val="accent1">
                            <a:lumMod val="5000"/>
                            <a:lumOff val="95000"/>
                          </a:schemeClr>
                        </a:gs>
                        <a:gs pos="100000">
                          <a:srgbClr val="FB8FD6"/>
                        </a:gs>
                        <a:gs pos="100000">
                          <a:srgbClr val="FB8FD6"/>
                        </a:gs>
                        <a:gs pos="100000">
                          <a:srgbClr val="FB8FD6"/>
                        </a:gs>
                      </a:gsLst>
                      <a:lin ang="5400000" scaled="1"/>
                    </a:gradFill>
                  </a:tcPr>
                </a:tc>
                <a:extLst>
                  <a:ext uri="{0D108BD9-81ED-4DB2-BD59-A6C34878D82A}">
                    <a16:rowId xmlns:a16="http://schemas.microsoft.com/office/drawing/2014/main" val="3767021580"/>
                  </a:ext>
                </a:extLst>
              </a:tr>
              <a:tr h="314152">
                <a:tc>
                  <a:txBody>
                    <a:bodyPr/>
                    <a:lstStyle/>
                    <a:p>
                      <a:pPr marL="0" algn="ctr" defTabSz="914400" rtl="0" eaLnBrk="1" latinLnBrk="0" hangingPunct="1"/>
                      <a:r>
                        <a:rPr lang="en-US" sz="18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rPr>
                        <a:t>2005</a:t>
                      </a:r>
                    </a:p>
                  </a:txBody>
                  <a:tcPr>
                    <a:gradFill>
                      <a:gsLst>
                        <a:gs pos="25000">
                          <a:schemeClr val="accent1">
                            <a:lumMod val="5000"/>
                            <a:lumOff val="95000"/>
                          </a:schemeClr>
                        </a:gs>
                        <a:gs pos="100000">
                          <a:srgbClr val="FB8FD6"/>
                        </a:gs>
                        <a:gs pos="100000">
                          <a:srgbClr val="FB8FD6"/>
                        </a:gs>
                        <a:gs pos="100000">
                          <a:srgbClr val="FB8FD6"/>
                        </a:gs>
                      </a:gsLst>
                      <a:lin ang="5400000" scaled="1"/>
                    </a:gradFill>
                  </a:tcPr>
                </a:tc>
                <a:tc>
                  <a:txBody>
                    <a:bodyPr/>
                    <a:lstStyle/>
                    <a:p>
                      <a:r>
                        <a:rPr lang="en-US" sz="1800" kern="1200" dirty="0">
                          <a:solidFill>
                            <a:schemeClr val="dk1"/>
                          </a:solidFill>
                          <a:effectLst/>
                          <a:latin typeface="+mn-lt"/>
                          <a:ea typeface="+mn-ea"/>
                          <a:cs typeface="+mn-cs"/>
                        </a:rPr>
                        <a:t>Benedum</a:t>
                      </a:r>
                    </a:p>
                  </a:txBody>
                  <a:tcPr>
                    <a:gradFill>
                      <a:gsLst>
                        <a:gs pos="25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algn="ctr" defTabSz="914400" rtl="0" eaLnBrk="1" latinLnBrk="0" hangingPunct="1"/>
                      <a:r>
                        <a:rPr lang="en-US" sz="18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rPr>
                        <a:t>2.17</a:t>
                      </a:r>
                    </a:p>
                  </a:txBody>
                  <a:tcPr>
                    <a:gradFill>
                      <a:gsLst>
                        <a:gs pos="25000">
                          <a:schemeClr val="accent1">
                            <a:lumMod val="5000"/>
                            <a:lumOff val="95000"/>
                          </a:schemeClr>
                        </a:gs>
                        <a:gs pos="100000">
                          <a:srgbClr val="FB8FD6"/>
                        </a:gs>
                        <a:gs pos="100000">
                          <a:srgbClr val="FB8FD6"/>
                        </a:gs>
                        <a:gs pos="100000">
                          <a:srgbClr val="FB8FD6"/>
                        </a:gs>
                      </a:gsLst>
                      <a:lin ang="5400000" scaled="1"/>
                    </a:gradFill>
                  </a:tcPr>
                </a:tc>
                <a:extLst>
                  <a:ext uri="{0D108BD9-81ED-4DB2-BD59-A6C34878D82A}">
                    <a16:rowId xmlns:a16="http://schemas.microsoft.com/office/drawing/2014/main" val="29723759"/>
                  </a:ext>
                </a:extLst>
              </a:tr>
              <a:tr h="314152">
                <a:tc gridSpan="3">
                  <a:txBody>
                    <a:bodyPr/>
                    <a:lstStyle/>
                    <a:p>
                      <a:pPr marL="0" algn="ctr" defTabSz="914400" rtl="0" eaLnBrk="1" latinLnBrk="0" hangingPunct="1"/>
                      <a:endParaRPr lang="en-US" sz="18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endParaRPr>
                    </a:p>
                  </a:txBody>
                  <a:tcPr>
                    <a:gradFill>
                      <a:gsLst>
                        <a:gs pos="25000">
                          <a:schemeClr val="accent1">
                            <a:lumMod val="5000"/>
                            <a:lumOff val="95000"/>
                          </a:schemeClr>
                        </a:gs>
                        <a:gs pos="100000">
                          <a:srgbClr val="FB8FD6"/>
                        </a:gs>
                        <a:gs pos="100000">
                          <a:srgbClr val="FB8FD6"/>
                        </a:gs>
                        <a:gs pos="100000">
                          <a:srgbClr val="FB8FD6"/>
                        </a:gs>
                      </a:gsLst>
                      <a:lin ang="5400000" scaled="1"/>
                    </a:gradFill>
                  </a:tcPr>
                </a:tc>
                <a:tc hMerge="1">
                  <a:txBody>
                    <a:bodyPr/>
                    <a:lstStyle/>
                    <a:p>
                      <a:pPr marL="0" algn="ctr" defTabSz="914400" rtl="0" eaLnBrk="1" latinLnBrk="0" hangingPunct="1"/>
                      <a:endParaRPr lang="en-US" sz="2000" kern="1200" dirty="0">
                        <a:solidFill>
                          <a:schemeClr val="tx2"/>
                        </a:solidFill>
                        <a:latin typeface="Calibri" panose="020F0502020204030204" pitchFamily="34" charset="0"/>
                        <a:ea typeface="+mn-ea"/>
                        <a:cs typeface="Calibri" panose="020F0502020204030204" pitchFamily="34" charset="0"/>
                      </a:endParaRPr>
                    </a:p>
                  </a:txBody>
                  <a:tcPr>
                    <a:solidFill>
                      <a:schemeClr val="accent3">
                        <a:lumMod val="20000"/>
                        <a:lumOff val="80000"/>
                      </a:schemeClr>
                    </a:solidFill>
                  </a:tcPr>
                </a:tc>
                <a:tc hMerge="1">
                  <a:txBody>
                    <a:bodyPr/>
                    <a:lstStyle/>
                    <a:p>
                      <a:pPr marL="0" algn="ctr" defTabSz="914400" rtl="0" eaLnBrk="1" latinLnBrk="0" hangingPunct="1"/>
                      <a:endParaRPr lang="en-US" sz="2000" kern="1200" dirty="0">
                        <a:solidFill>
                          <a:schemeClr val="tx2"/>
                        </a:solidFill>
                        <a:latin typeface="Calibri" panose="020F0502020204030204" pitchFamily="34" charset="0"/>
                        <a:ea typeface="+mn-ea"/>
                        <a:cs typeface="Calibri" panose="020F0502020204030204" pitchFamily="34" charset="0"/>
                      </a:endParaRPr>
                    </a:p>
                  </a:txBody>
                  <a:tcPr>
                    <a:solidFill>
                      <a:schemeClr val="accent3">
                        <a:lumMod val="20000"/>
                        <a:lumOff val="80000"/>
                      </a:schemeClr>
                    </a:solidFill>
                  </a:tcPr>
                </a:tc>
                <a:extLst>
                  <a:ext uri="{0D108BD9-81ED-4DB2-BD59-A6C34878D82A}">
                    <a16:rowId xmlns:a16="http://schemas.microsoft.com/office/drawing/2014/main" val="2901343335"/>
                  </a:ext>
                </a:extLst>
              </a:tr>
            </a:tbl>
          </a:graphicData>
        </a:graphic>
      </p:graphicFrame>
      <p:pic>
        <p:nvPicPr>
          <p:cNvPr id="12" name="Picture 11">
            <a:extLst>
              <a:ext uri="{FF2B5EF4-FFF2-40B4-BE49-F238E27FC236}">
                <a16:creationId xmlns:a16="http://schemas.microsoft.com/office/drawing/2014/main" id="{53DA44A1-6E86-8705-D980-24DB309E2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pic>
        <p:nvPicPr>
          <p:cNvPr id="13" name="Graphic 12" descr="Airplane">
            <a:extLst>
              <a:ext uri="{FF2B5EF4-FFF2-40B4-BE49-F238E27FC236}">
                <a16:creationId xmlns:a16="http://schemas.microsoft.com/office/drawing/2014/main" id="{BF9CC3A0-89DC-E5F9-24D9-587EAE891F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8916" y="200345"/>
            <a:ext cx="364345" cy="288342"/>
          </a:xfrm>
          <a:prstGeom prst="rect">
            <a:avLst/>
          </a:prstGeom>
        </p:spPr>
      </p:pic>
      <p:sp>
        <p:nvSpPr>
          <p:cNvPr id="4" name="Slide Number Placeholder 3">
            <a:extLst>
              <a:ext uri="{FF2B5EF4-FFF2-40B4-BE49-F238E27FC236}">
                <a16:creationId xmlns:a16="http://schemas.microsoft.com/office/drawing/2014/main" id="{978FA573-EB9E-5652-D250-2043E2398DEA}"/>
              </a:ext>
            </a:extLst>
          </p:cNvPr>
          <p:cNvSpPr>
            <a:spLocks noGrp="1"/>
          </p:cNvSpPr>
          <p:nvPr>
            <p:ph type="sldNum" sz="quarter" idx="12"/>
          </p:nvPr>
        </p:nvSpPr>
        <p:spPr/>
        <p:txBody>
          <a:bodyPr/>
          <a:lstStyle/>
          <a:p>
            <a:fld id="{D1C67B19-C6FB-494D-B9BE-B3B19EFE7CEC}" type="slidenum">
              <a:rPr lang="en-US" smtClean="0">
                <a:solidFill>
                  <a:schemeClr val="tx2"/>
                </a:solidFill>
              </a:rPr>
              <a:t>19</a:t>
            </a:fld>
            <a:endParaRPr lang="en-US">
              <a:solidFill>
                <a:schemeClr val="tx2"/>
              </a:solidFill>
            </a:endParaRPr>
          </a:p>
        </p:txBody>
      </p:sp>
      <p:sp>
        <p:nvSpPr>
          <p:cNvPr id="8" name="Content Placeholder 10">
            <a:extLst>
              <a:ext uri="{FF2B5EF4-FFF2-40B4-BE49-F238E27FC236}">
                <a16:creationId xmlns:a16="http://schemas.microsoft.com/office/drawing/2014/main" id="{14E390F3-B747-3752-D1B9-02D1C4BA9603}"/>
              </a:ext>
            </a:extLst>
          </p:cNvPr>
          <p:cNvSpPr txBox="1">
            <a:spLocks/>
          </p:cNvSpPr>
          <p:nvPr/>
        </p:nvSpPr>
        <p:spPr>
          <a:xfrm>
            <a:off x="1795130" y="3447127"/>
            <a:ext cx="8909050" cy="450578"/>
          </a:xfrm>
          <a:prstGeom prst="rect">
            <a:avLst/>
          </a:prstGeom>
          <a:solidFill>
            <a:schemeClr val="accent2"/>
          </a:solidFill>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lgn="ctr">
              <a:buClr>
                <a:schemeClr val="tx2">
                  <a:lumMod val="75000"/>
                </a:schemeClr>
              </a:buClr>
              <a:buFont typeface="Corbel" pitchFamily="34" charset="0"/>
              <a:buNone/>
            </a:pPr>
            <a:r>
              <a:rPr lang="en-US" sz="1800" b="1" u="sng" dirty="0">
                <a:solidFill>
                  <a:schemeClr val="bg1"/>
                </a:solidFill>
                <a:latin typeface="Calibri" panose="020F0502020204030204" pitchFamily="34" charset="0"/>
                <a:ea typeface="Calibri" panose="020F0502020204030204" pitchFamily="34" charset="0"/>
                <a:cs typeface="Times New Roman" panose="02020603050405020304" pitchFamily="18" charset="0"/>
              </a:rPr>
              <a:t>RESULT</a:t>
            </a:r>
            <a:r>
              <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 - The three </a:t>
            </a:r>
            <a:r>
              <a:rPr lang="en-US" sz="18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airports</a:t>
            </a:r>
            <a:r>
              <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 with the lowest delay time (in hours) – FOR DESTINATION</a:t>
            </a:r>
            <a:endParaRPr lang="en-US" dirty="0">
              <a:solidFill>
                <a:schemeClr val="bg1"/>
              </a:solidFill>
              <a:latin typeface="Calibri" panose="020F0502020204030204" pitchFamily="34" charset="0"/>
              <a:cs typeface="Calibri" panose="020F0502020204030204" pitchFamily="34" charset="0"/>
            </a:endParaRPr>
          </a:p>
        </p:txBody>
      </p:sp>
      <p:pic>
        <p:nvPicPr>
          <p:cNvPr id="9" name="Graphic 8" descr="Airplane">
            <a:extLst>
              <a:ext uri="{FF2B5EF4-FFF2-40B4-BE49-F238E27FC236}">
                <a16:creationId xmlns:a16="http://schemas.microsoft.com/office/drawing/2014/main" id="{B46E4CBF-31BE-CA66-7D9E-E6497BC55A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4571" y="3479516"/>
            <a:ext cx="364345" cy="318898"/>
          </a:xfrm>
          <a:prstGeom prst="rect">
            <a:avLst/>
          </a:prstGeom>
        </p:spPr>
      </p:pic>
      <p:graphicFrame>
        <p:nvGraphicFramePr>
          <p:cNvPr id="10" name="Table 7">
            <a:extLst>
              <a:ext uri="{FF2B5EF4-FFF2-40B4-BE49-F238E27FC236}">
                <a16:creationId xmlns:a16="http://schemas.microsoft.com/office/drawing/2014/main" id="{887DFA8A-847F-59A0-784D-D7CFBA4BC081}"/>
              </a:ext>
            </a:extLst>
          </p:cNvPr>
          <p:cNvGraphicFramePr>
            <a:graphicFrameLocks noGrp="1"/>
          </p:cNvGraphicFramePr>
          <p:nvPr>
            <p:extLst>
              <p:ext uri="{D42A27DB-BD31-4B8C-83A1-F6EECF244321}">
                <p14:modId xmlns:p14="http://schemas.microsoft.com/office/powerpoint/2010/main" val="374893786"/>
              </p:ext>
            </p:extLst>
          </p:nvPr>
        </p:nvGraphicFramePr>
        <p:xfrm>
          <a:off x="1795130" y="4018021"/>
          <a:ext cx="8909050" cy="2769326"/>
        </p:xfrm>
        <a:graphic>
          <a:graphicData uri="http://schemas.openxmlformats.org/drawingml/2006/table">
            <a:tbl>
              <a:tblPr firstRow="1" bandRow="1">
                <a:tableStyleId>{5C22544A-7EE6-4342-B048-85BDC9FD1C3A}</a:tableStyleId>
              </a:tblPr>
              <a:tblGrid>
                <a:gridCol w="1671612">
                  <a:extLst>
                    <a:ext uri="{9D8B030D-6E8A-4147-A177-3AD203B41FA5}">
                      <a16:colId xmlns:a16="http://schemas.microsoft.com/office/drawing/2014/main" val="2548247469"/>
                    </a:ext>
                  </a:extLst>
                </a:gridCol>
                <a:gridCol w="4174367">
                  <a:extLst>
                    <a:ext uri="{9D8B030D-6E8A-4147-A177-3AD203B41FA5}">
                      <a16:colId xmlns:a16="http://schemas.microsoft.com/office/drawing/2014/main" val="1058166806"/>
                    </a:ext>
                  </a:extLst>
                </a:gridCol>
                <a:gridCol w="3063071">
                  <a:extLst>
                    <a:ext uri="{9D8B030D-6E8A-4147-A177-3AD203B41FA5}">
                      <a16:colId xmlns:a16="http://schemas.microsoft.com/office/drawing/2014/main" val="4155984722"/>
                    </a:ext>
                  </a:extLst>
                </a:gridCol>
              </a:tblGrid>
              <a:tr h="0">
                <a:tc>
                  <a:txBody>
                    <a:bodyPr/>
                    <a:lstStyle/>
                    <a:p>
                      <a:pPr algn="ctr"/>
                      <a:r>
                        <a:rPr lang="en-US" sz="1800" dirty="0">
                          <a:solidFill>
                            <a:schemeClr val="tx2"/>
                          </a:solidFill>
                          <a:effectLst>
                            <a:innerShdw blurRad="114300">
                              <a:prstClr val="black"/>
                            </a:innerShdw>
                          </a:effectLst>
                          <a:latin typeface="Calibri" panose="020F0502020204030204" pitchFamily="34" charset="0"/>
                          <a:cs typeface="Calibri" panose="020F0502020204030204" pitchFamily="34" charset="0"/>
                        </a:rPr>
                        <a:t>Year</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pPr algn="ctr"/>
                      <a:r>
                        <a:rPr lang="en-US" sz="1800" dirty="0">
                          <a:solidFill>
                            <a:schemeClr val="tx2"/>
                          </a:solidFill>
                          <a:effectLst>
                            <a:innerShdw blurRad="114300">
                              <a:prstClr val="black"/>
                            </a:innerShdw>
                          </a:effectLst>
                          <a:latin typeface="Calibri" panose="020F0502020204030204" pitchFamily="34" charset="0"/>
                          <a:cs typeface="Calibri" panose="020F0502020204030204" pitchFamily="34" charset="0"/>
                        </a:rPr>
                        <a:t>Dest Airport Name</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pPr algn="ctr"/>
                      <a:r>
                        <a:rPr lang="en-US" sz="1800" dirty="0">
                          <a:solidFill>
                            <a:schemeClr val="tx2"/>
                          </a:solidFill>
                          <a:effectLst>
                            <a:innerShdw blurRad="114300">
                              <a:prstClr val="black"/>
                            </a:innerShdw>
                          </a:effectLst>
                          <a:latin typeface="Calibri" panose="020F0502020204030204" pitchFamily="34" charset="0"/>
                          <a:cs typeface="Calibri" panose="020F0502020204030204" pitchFamily="34" charset="0"/>
                        </a:rPr>
                        <a:t>Total Dest Delay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2"/>
                          </a:solidFill>
                          <a:effectLst>
                            <a:innerShdw blurRad="114300">
                              <a:prstClr val="black"/>
                            </a:innerShdw>
                          </a:effectLst>
                          <a:latin typeface="Calibri" panose="020F0502020204030204" pitchFamily="34" charset="0"/>
                          <a:cs typeface="Calibri" panose="020F0502020204030204" pitchFamily="34" charset="0"/>
                        </a:rPr>
                        <a:t>(In Hours)</a:t>
                      </a:r>
                    </a:p>
                    <a:p>
                      <a:pPr algn="ctr"/>
                      <a:endParaRPr lang="en-US" sz="1800" dirty="0">
                        <a:solidFill>
                          <a:schemeClr val="tx2"/>
                        </a:solidFill>
                        <a:effectLst>
                          <a:innerShdw blurRad="114300">
                            <a:prstClr val="black"/>
                          </a:innerShdw>
                        </a:effectLst>
                        <a:latin typeface="Calibri" panose="020F0502020204030204" pitchFamily="34" charset="0"/>
                        <a:cs typeface="Calibri" panose="020F0502020204030204" pitchFamily="34" charset="0"/>
                      </a:endParaRP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extLst>
                  <a:ext uri="{0D108BD9-81ED-4DB2-BD59-A6C34878D82A}">
                    <a16:rowId xmlns:a16="http://schemas.microsoft.com/office/drawing/2014/main" val="3057524606"/>
                  </a:ext>
                </a:extLst>
              </a:tr>
              <a:tr h="303058">
                <a:tc>
                  <a:txBody>
                    <a:bodyPr/>
                    <a:lstStyle/>
                    <a:p>
                      <a:pPr marL="0" algn="ctr" defTabSz="914400" rtl="0" eaLnBrk="1" latinLnBrk="0" hangingPunct="1"/>
                      <a:r>
                        <a:rPr lang="en-US" sz="18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rPr>
                        <a:t>2005</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r>
                        <a:rPr lang="en-US" sz="1800" kern="1200" dirty="0">
                          <a:solidFill>
                            <a:schemeClr val="dk1"/>
                          </a:solidFill>
                          <a:effectLst/>
                          <a:latin typeface="+mn-lt"/>
                          <a:ea typeface="+mn-ea"/>
                          <a:cs typeface="+mn-cs"/>
                        </a:rPr>
                        <a:t>Victoria Regional</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pPr algn="ctr"/>
                      <a:r>
                        <a:rPr lang="en-US" sz="1800" dirty="0">
                          <a:solidFill>
                            <a:schemeClr val="tx2"/>
                          </a:solidFill>
                          <a:effectLst>
                            <a:innerShdw blurRad="114300">
                              <a:prstClr val="black"/>
                            </a:innerShdw>
                          </a:effectLst>
                          <a:latin typeface="Calibri" panose="020F0502020204030204" pitchFamily="34" charset="0"/>
                          <a:cs typeface="Calibri" panose="020F0502020204030204" pitchFamily="34" charset="0"/>
                        </a:rPr>
                        <a:t>1.48</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extLst>
                  <a:ext uri="{0D108BD9-81ED-4DB2-BD59-A6C34878D82A}">
                    <a16:rowId xmlns:a16="http://schemas.microsoft.com/office/drawing/2014/main" val="1358455002"/>
                  </a:ext>
                </a:extLst>
              </a:tr>
              <a:tr h="303058">
                <a:tc>
                  <a:txBody>
                    <a:bodyPr/>
                    <a:lstStyle/>
                    <a:p>
                      <a:pPr marL="0" algn="ctr" defTabSz="914400" rtl="0" eaLnBrk="1" latinLnBrk="0" hangingPunct="1"/>
                      <a:r>
                        <a:rPr lang="en-US" sz="18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rPr>
                        <a:t>2005</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Inyokern</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algn="ctr" defTabSz="914400" rtl="0" eaLnBrk="1" latinLnBrk="0" hangingPunct="1"/>
                      <a:r>
                        <a:rPr lang="en-US" sz="18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rPr>
                        <a:t>1.62</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extLst>
                  <a:ext uri="{0D108BD9-81ED-4DB2-BD59-A6C34878D82A}">
                    <a16:rowId xmlns:a16="http://schemas.microsoft.com/office/drawing/2014/main" val="3767021580"/>
                  </a:ext>
                </a:extLst>
              </a:tr>
              <a:tr h="757646">
                <a:tc>
                  <a:txBody>
                    <a:bodyPr/>
                    <a:lstStyle/>
                    <a:p>
                      <a:pPr marL="0" algn="ctr" defTabSz="914400" rtl="0" eaLnBrk="1" latinLnBrk="0" hangingPunct="1"/>
                      <a:r>
                        <a:rPr lang="en-US" sz="18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rPr>
                        <a:t>2005</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Santa Maria Pub/</a:t>
                      </a:r>
                      <a:r>
                        <a:rPr lang="en-US" sz="1800" kern="1200" dirty="0" err="1">
                          <a:solidFill>
                            <a:schemeClr val="dk1"/>
                          </a:solidFill>
                          <a:effectLst/>
                          <a:latin typeface="+mn-lt"/>
                          <a:ea typeface="+mn-ea"/>
                          <a:cs typeface="+mn-cs"/>
                        </a:rPr>
                        <a:t>Capt</a:t>
                      </a:r>
                      <a:r>
                        <a:rPr lang="en-US" sz="1800" kern="1200" dirty="0">
                          <a:solidFill>
                            <a:schemeClr val="dk1"/>
                          </a:solidFill>
                          <a:effectLst/>
                          <a:latin typeface="+mn-lt"/>
                          <a:ea typeface="+mn-ea"/>
                          <a:cs typeface="+mn-cs"/>
                        </a:rPr>
                        <a:t> G Allan Hancock</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rPr>
                        <a:t>2.22</a:t>
                      </a: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extLst>
                  <a:ext uri="{0D108BD9-81ED-4DB2-BD59-A6C34878D82A}">
                    <a16:rowId xmlns:a16="http://schemas.microsoft.com/office/drawing/2014/main" val="29723759"/>
                  </a:ext>
                </a:extLst>
              </a:tr>
              <a:tr h="303058">
                <a:tc gridSpan="3">
                  <a:txBody>
                    <a:bodyPr/>
                    <a:lstStyle/>
                    <a:p>
                      <a:pPr marL="0" algn="ctr" defTabSz="914400" rtl="0" eaLnBrk="1" latinLnBrk="0" hangingPunct="1"/>
                      <a:endParaRPr lang="en-US" sz="1800" kern="1200" dirty="0">
                        <a:solidFill>
                          <a:schemeClr val="tx2"/>
                        </a:solidFill>
                        <a:effectLst>
                          <a:innerShdw blurRad="114300">
                            <a:prstClr val="black"/>
                          </a:innerShdw>
                        </a:effectLst>
                        <a:latin typeface="Calibri" panose="020F0502020204030204" pitchFamily="34" charset="0"/>
                        <a:ea typeface="+mn-ea"/>
                        <a:cs typeface="Calibri" panose="020F0502020204030204" pitchFamily="34" charset="0"/>
                      </a:endParaRPr>
                    </a:p>
                  </a:txBody>
                  <a:tcPr>
                    <a:gradFill>
                      <a:gsLst>
                        <a:gs pos="10000">
                          <a:schemeClr val="accent1">
                            <a:lumMod val="5000"/>
                            <a:lumOff val="95000"/>
                          </a:schemeClr>
                        </a:gs>
                        <a:gs pos="100000">
                          <a:srgbClr val="FB8FD6"/>
                        </a:gs>
                        <a:gs pos="100000">
                          <a:srgbClr val="FB8FD6"/>
                        </a:gs>
                        <a:gs pos="100000">
                          <a:srgbClr val="FB8FD6"/>
                        </a:gs>
                      </a:gsLst>
                      <a:lin ang="5400000" scaled="1"/>
                    </a:gradFill>
                  </a:tcPr>
                </a:tc>
                <a:tc hMerge="1">
                  <a:txBody>
                    <a:bodyPr/>
                    <a:lstStyle/>
                    <a:p>
                      <a:pPr marL="0" algn="ctr" defTabSz="914400" rtl="0" eaLnBrk="1" latinLnBrk="0" hangingPunct="1"/>
                      <a:endParaRPr lang="en-US" sz="2000" kern="1200" dirty="0">
                        <a:solidFill>
                          <a:schemeClr val="tx2"/>
                        </a:solidFill>
                        <a:latin typeface="Calibri" panose="020F0502020204030204" pitchFamily="34" charset="0"/>
                        <a:ea typeface="+mn-ea"/>
                        <a:cs typeface="Calibri" panose="020F0502020204030204" pitchFamily="34" charset="0"/>
                      </a:endParaRPr>
                    </a:p>
                  </a:txBody>
                  <a:tcPr>
                    <a:solidFill>
                      <a:schemeClr val="accent3">
                        <a:lumMod val="20000"/>
                        <a:lumOff val="80000"/>
                      </a:schemeClr>
                    </a:solidFill>
                  </a:tcPr>
                </a:tc>
                <a:tc hMerge="1">
                  <a:txBody>
                    <a:bodyPr/>
                    <a:lstStyle/>
                    <a:p>
                      <a:pPr marL="0" algn="ctr" defTabSz="914400" rtl="0" eaLnBrk="1" latinLnBrk="0" hangingPunct="1"/>
                      <a:endParaRPr lang="en-US" sz="2000" kern="1200" dirty="0">
                        <a:solidFill>
                          <a:schemeClr val="tx2"/>
                        </a:solidFill>
                        <a:latin typeface="Calibri" panose="020F0502020204030204" pitchFamily="34" charset="0"/>
                        <a:ea typeface="+mn-ea"/>
                        <a:cs typeface="Calibri" panose="020F0502020204030204" pitchFamily="34" charset="0"/>
                      </a:endParaRPr>
                    </a:p>
                  </a:txBody>
                  <a:tcPr>
                    <a:solidFill>
                      <a:schemeClr val="accent3">
                        <a:lumMod val="20000"/>
                        <a:lumOff val="80000"/>
                      </a:schemeClr>
                    </a:solidFill>
                  </a:tcPr>
                </a:tc>
                <a:extLst>
                  <a:ext uri="{0D108BD9-81ED-4DB2-BD59-A6C34878D82A}">
                    <a16:rowId xmlns:a16="http://schemas.microsoft.com/office/drawing/2014/main" val="2901343335"/>
                  </a:ext>
                </a:extLst>
              </a:tr>
            </a:tbl>
          </a:graphicData>
        </a:graphic>
      </p:graphicFrame>
      <p:sp>
        <p:nvSpPr>
          <p:cNvPr id="3" name="TextBox 2">
            <a:extLst>
              <a:ext uri="{FF2B5EF4-FFF2-40B4-BE49-F238E27FC236}">
                <a16:creationId xmlns:a16="http://schemas.microsoft.com/office/drawing/2014/main" id="{7C0532A0-62D2-2523-1A58-039CC42F2921}"/>
              </a:ext>
            </a:extLst>
          </p:cNvPr>
          <p:cNvSpPr txBox="1"/>
          <p:nvPr/>
        </p:nvSpPr>
        <p:spPr>
          <a:xfrm>
            <a:off x="8187357" y="1160791"/>
            <a:ext cx="3892883" cy="1384995"/>
          </a:xfrm>
          <a:prstGeom prst="rect">
            <a:avLst/>
          </a:prstGeom>
          <a:solidFill>
            <a:schemeClr val="bg1"/>
          </a:solidFill>
        </p:spPr>
        <p:txBody>
          <a:bodyPr wrap="square">
            <a:spAutoFit/>
          </a:bodyPr>
          <a:lstStyle/>
          <a:p>
            <a:r>
              <a:rPr lang="en-US" sz="1400" dirty="0"/>
              <a:t>These tables provide insights into some of the more reliable airports in 2005, where both departures and arrivals experience lower delays. This analysis can be useful for identifying well-performing airports or for logistical planning in the aviation industry.</a:t>
            </a:r>
            <a:endParaRPr lang="en-US" sz="1400" b="1" dirty="0">
              <a:solidFill>
                <a:schemeClr val="tx2"/>
              </a:solidFill>
              <a:effectLst>
                <a:innerShdw blurRad="114300">
                  <a:prstClr val="black"/>
                </a:innerShdw>
              </a:effectLst>
            </a:endParaRPr>
          </a:p>
        </p:txBody>
      </p:sp>
    </p:spTree>
    <p:extLst>
      <p:ext uri="{BB962C8B-B14F-4D97-AF65-F5344CB8AC3E}">
        <p14:creationId xmlns:p14="http://schemas.microsoft.com/office/powerpoint/2010/main" val="417337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0178-8165-4FD7-AE6E-848FF7974211}"/>
              </a:ext>
            </a:extLst>
          </p:cNvPr>
          <p:cNvSpPr>
            <a:spLocks noGrp="1"/>
          </p:cNvSpPr>
          <p:nvPr>
            <p:ph type="title"/>
          </p:nvPr>
        </p:nvSpPr>
        <p:spPr/>
        <p:txBody>
          <a:bodyPr/>
          <a:lstStyle/>
          <a:p>
            <a:pPr algn="ctr"/>
            <a:r>
              <a:rPr lang="en-US" b="1" dirty="0">
                <a:solidFill>
                  <a:schemeClr val="tx2"/>
                </a:solidFill>
                <a:effectLst>
                  <a:innerShdw blurRad="63500" dist="50800" dir="16200000">
                    <a:prstClr val="black">
                      <a:alpha val="50000"/>
                    </a:prstClr>
                  </a:innerShdw>
                </a:effectLst>
                <a:latin typeface="Calibri" panose="020F0502020204030204" pitchFamily="34" charset="0"/>
                <a:cs typeface="Calibri" panose="020F0502020204030204" pitchFamily="34" charset="0"/>
              </a:rPr>
              <a:t>Requirements</a:t>
            </a:r>
          </a:p>
        </p:txBody>
      </p:sp>
      <p:graphicFrame>
        <p:nvGraphicFramePr>
          <p:cNvPr id="6" name="Content Placeholder 5">
            <a:extLst>
              <a:ext uri="{FF2B5EF4-FFF2-40B4-BE49-F238E27FC236}">
                <a16:creationId xmlns:a16="http://schemas.microsoft.com/office/drawing/2014/main" id="{0092F067-84DE-42AF-B881-13554408BE34}"/>
              </a:ext>
            </a:extLst>
          </p:cNvPr>
          <p:cNvGraphicFramePr>
            <a:graphicFrameLocks noGrp="1"/>
          </p:cNvGraphicFramePr>
          <p:nvPr>
            <p:ph idx="1"/>
            <p:extLst>
              <p:ext uri="{D42A27DB-BD31-4B8C-83A1-F6EECF244321}">
                <p14:modId xmlns:p14="http://schemas.microsoft.com/office/powerpoint/2010/main" val="1902669559"/>
              </p:ext>
            </p:extLst>
          </p:nvPr>
        </p:nvGraphicFramePr>
        <p:xfrm>
          <a:off x="1047750" y="1981199"/>
          <a:ext cx="9872663" cy="4314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388C8C4D-0927-47EF-AF42-C2987387A0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pic>
        <p:nvPicPr>
          <p:cNvPr id="8" name="Graphic 7" descr="Research">
            <a:extLst>
              <a:ext uri="{FF2B5EF4-FFF2-40B4-BE49-F238E27FC236}">
                <a16:creationId xmlns:a16="http://schemas.microsoft.com/office/drawing/2014/main" id="{DDC160D5-4572-40AB-B21C-2B1E1B9E746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41547" y="992504"/>
            <a:ext cx="590551" cy="590551"/>
          </a:xfrm>
          <a:prstGeom prst="rect">
            <a:avLst/>
          </a:prstGeom>
        </p:spPr>
      </p:pic>
      <p:sp>
        <p:nvSpPr>
          <p:cNvPr id="4" name="Slide Number Placeholder 3">
            <a:extLst>
              <a:ext uri="{FF2B5EF4-FFF2-40B4-BE49-F238E27FC236}">
                <a16:creationId xmlns:a16="http://schemas.microsoft.com/office/drawing/2014/main" id="{DA032C6F-265C-1718-C51B-3DC8AE1C46AC}"/>
              </a:ext>
            </a:extLst>
          </p:cNvPr>
          <p:cNvSpPr>
            <a:spLocks noGrp="1"/>
          </p:cNvSpPr>
          <p:nvPr>
            <p:ph type="sldNum" sz="quarter" idx="12"/>
          </p:nvPr>
        </p:nvSpPr>
        <p:spPr/>
        <p:txBody>
          <a:bodyPr/>
          <a:lstStyle/>
          <a:p>
            <a:fld id="{D1C67B19-C6FB-494D-B9BE-B3B19EFE7CEC}" type="slidenum">
              <a:rPr lang="en-US" smtClean="0"/>
              <a:t>2</a:t>
            </a:fld>
            <a:endParaRPr lang="en-US"/>
          </a:p>
        </p:txBody>
      </p:sp>
    </p:spTree>
    <p:extLst>
      <p:ext uri="{BB962C8B-B14F-4D97-AF65-F5344CB8AC3E}">
        <p14:creationId xmlns:p14="http://schemas.microsoft.com/office/powerpoint/2010/main" val="1359318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E5D27EC4-01B1-2B3D-96FE-0183E5FA63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94DA9-19B0-7E21-9616-1EAD7B2E2BC1}"/>
              </a:ext>
            </a:extLst>
          </p:cNvPr>
          <p:cNvSpPr>
            <a:spLocks noGrp="1"/>
          </p:cNvSpPr>
          <p:nvPr>
            <p:ph type="title"/>
          </p:nvPr>
        </p:nvSpPr>
        <p:spPr>
          <a:xfrm>
            <a:off x="1114425" y="2486025"/>
            <a:ext cx="9875520" cy="1356360"/>
          </a:xfrm>
          <a:gradFill>
            <a:gsLst>
              <a:gs pos="16000">
                <a:schemeClr val="accent1">
                  <a:lumMod val="5000"/>
                  <a:lumOff val="95000"/>
                </a:schemeClr>
              </a:gs>
              <a:gs pos="100000">
                <a:srgbClr val="FB8FD6"/>
              </a:gs>
              <a:gs pos="100000">
                <a:srgbClr val="FB8FD6"/>
              </a:gs>
              <a:gs pos="100000">
                <a:srgbClr val="FB8FD6"/>
              </a:gs>
            </a:gsLst>
            <a:lin ang="5400000" scaled="1"/>
          </a:gradFill>
        </p:spPr>
        <p:txBody>
          <a:bodyPr>
            <a:normAutofit fontScale="90000"/>
          </a:bodyPr>
          <a:lstStyle/>
          <a:p>
            <a:pPr algn="ctr"/>
            <a:r>
              <a:rPr lang="en-US" sz="6000" b="1" u="sng" dirty="0">
                <a:solidFill>
                  <a:schemeClr val="tx2"/>
                </a:solidFill>
                <a:effectLst>
                  <a:innerShdw blurRad="63500" dist="50800" dir="8100000">
                    <a:prstClr val="black">
                      <a:alpha val="50000"/>
                    </a:prstClr>
                  </a:innerShdw>
                </a:effectLst>
                <a:latin typeface="Calibri" panose="020F0502020204030204" pitchFamily="34" charset="0"/>
                <a:cs typeface="Calibri" panose="020F0502020204030204" pitchFamily="34" charset="0"/>
              </a:rPr>
              <a:t>SARAH ANNIE GEORGE</a:t>
            </a:r>
            <a:br>
              <a:rPr lang="en-US" sz="6000" b="1" dirty="0">
                <a:solidFill>
                  <a:schemeClr val="tx2"/>
                </a:solidFill>
                <a:effectLst>
                  <a:innerShdw blurRad="63500" dist="50800" dir="8100000">
                    <a:prstClr val="black">
                      <a:alpha val="50000"/>
                    </a:prstClr>
                  </a:innerShdw>
                </a:effectLst>
                <a:latin typeface="Calibri" panose="020F0502020204030204" pitchFamily="34" charset="0"/>
                <a:cs typeface="Calibri" panose="020F0502020204030204" pitchFamily="34" charset="0"/>
              </a:rPr>
            </a:br>
            <a:r>
              <a:rPr lang="en-US" sz="6000" b="1" dirty="0">
                <a:solidFill>
                  <a:schemeClr val="tx2"/>
                </a:solidFill>
                <a:effectLst>
                  <a:innerShdw blurRad="63500" dist="50800" dir="8100000">
                    <a:prstClr val="black">
                      <a:alpha val="50000"/>
                    </a:prstClr>
                  </a:innerShdw>
                </a:effectLst>
                <a:latin typeface="Calibri" panose="020F0502020204030204" pitchFamily="34" charset="0"/>
                <a:cs typeface="Calibri" panose="020F0502020204030204" pitchFamily="34" charset="0"/>
              </a:rPr>
              <a:t>CASE 2</a:t>
            </a:r>
            <a:endParaRPr lang="en-US" sz="6000" dirty="0">
              <a:solidFill>
                <a:schemeClr val="tx2"/>
              </a:solidFill>
              <a:effectLst>
                <a:innerShdw blurRad="63500" dist="50800" dir="8100000">
                  <a:prstClr val="black">
                    <a:alpha val="50000"/>
                  </a:prstClr>
                </a:innerShdw>
              </a:effectLst>
            </a:endParaRPr>
          </a:p>
        </p:txBody>
      </p:sp>
      <p:pic>
        <p:nvPicPr>
          <p:cNvPr id="6" name="Picture 5">
            <a:extLst>
              <a:ext uri="{FF2B5EF4-FFF2-40B4-BE49-F238E27FC236}">
                <a16:creationId xmlns:a16="http://schemas.microsoft.com/office/drawing/2014/main" id="{C64271D2-45A4-5000-601C-9C2AD9323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4" name="Slide Number Placeholder 3">
            <a:extLst>
              <a:ext uri="{FF2B5EF4-FFF2-40B4-BE49-F238E27FC236}">
                <a16:creationId xmlns:a16="http://schemas.microsoft.com/office/drawing/2014/main" id="{FE41694A-1AF1-016F-6233-2B5701831B97}"/>
              </a:ext>
            </a:extLst>
          </p:cNvPr>
          <p:cNvSpPr>
            <a:spLocks noGrp="1"/>
          </p:cNvSpPr>
          <p:nvPr>
            <p:ph type="sldNum" sz="quarter" idx="12"/>
          </p:nvPr>
        </p:nvSpPr>
        <p:spPr/>
        <p:txBody>
          <a:bodyPr/>
          <a:lstStyle/>
          <a:p>
            <a:fld id="{D1C67B19-C6FB-494D-B9BE-B3B19EFE7CEC}" type="slidenum">
              <a:rPr lang="en-US" smtClean="0">
                <a:solidFill>
                  <a:schemeClr val="tx2"/>
                </a:solidFill>
              </a:rPr>
              <a:t>20</a:t>
            </a:fld>
            <a:endParaRPr lang="en-US">
              <a:solidFill>
                <a:schemeClr val="tx2"/>
              </a:solidFill>
            </a:endParaRPr>
          </a:p>
        </p:txBody>
      </p:sp>
      <p:pic>
        <p:nvPicPr>
          <p:cNvPr id="3" name="Graphic 2" descr="Airplane">
            <a:extLst>
              <a:ext uri="{FF2B5EF4-FFF2-40B4-BE49-F238E27FC236}">
                <a16:creationId xmlns:a16="http://schemas.microsoft.com/office/drawing/2014/main" id="{DC7E64A4-AF26-F808-22A8-358AE4E31F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7127125" y="3298357"/>
            <a:ext cx="430515" cy="429577"/>
          </a:xfrm>
          <a:prstGeom prst="rect">
            <a:avLst/>
          </a:prstGeom>
        </p:spPr>
      </p:pic>
    </p:spTree>
    <p:extLst>
      <p:ext uri="{BB962C8B-B14F-4D97-AF65-F5344CB8AC3E}">
        <p14:creationId xmlns:p14="http://schemas.microsoft.com/office/powerpoint/2010/main" val="1173074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72BA9F-C91C-492C-AB36-406F6EE8E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4" name="Subtitle 3">
            <a:extLst>
              <a:ext uri="{FF2B5EF4-FFF2-40B4-BE49-F238E27FC236}">
                <a16:creationId xmlns:a16="http://schemas.microsoft.com/office/drawing/2014/main" id="{D46F18D7-051E-A454-DAC3-BEFEA4855622}"/>
              </a:ext>
            </a:extLst>
          </p:cNvPr>
          <p:cNvSpPr>
            <a:spLocks noGrp="1"/>
          </p:cNvSpPr>
          <p:nvPr>
            <p:ph type="subTitle" idx="1"/>
          </p:nvPr>
        </p:nvSpPr>
        <p:spPr/>
        <p:txBody>
          <a:bodyPr/>
          <a:lstStyle/>
          <a:p>
            <a:r>
              <a:rPr lang="en-US">
                <a:solidFill>
                  <a:schemeClr val="tx2"/>
                </a:solidFill>
              </a:rPr>
              <a:t> </a:t>
            </a:r>
          </a:p>
          <a:p>
            <a:endParaRPr lang="en-US" dirty="0">
              <a:solidFill>
                <a:schemeClr val="tx2"/>
              </a:solidFill>
            </a:endParaRPr>
          </a:p>
        </p:txBody>
      </p:sp>
      <p:sp>
        <p:nvSpPr>
          <p:cNvPr id="7" name="TextBox 6">
            <a:extLst>
              <a:ext uri="{FF2B5EF4-FFF2-40B4-BE49-F238E27FC236}">
                <a16:creationId xmlns:a16="http://schemas.microsoft.com/office/drawing/2014/main" id="{DD6B6C0B-635F-5B0E-63ED-273BA22FB602}"/>
              </a:ext>
            </a:extLst>
          </p:cNvPr>
          <p:cNvSpPr txBox="1"/>
          <p:nvPr/>
        </p:nvSpPr>
        <p:spPr>
          <a:xfrm>
            <a:off x="6888051" y="2121708"/>
            <a:ext cx="4882957" cy="2554545"/>
          </a:xfrm>
          <a:prstGeom prst="rect">
            <a:avLst/>
          </a:prstGeom>
          <a:solidFill>
            <a:schemeClr val="accent2"/>
          </a:solidFill>
        </p:spPr>
        <p:txBody>
          <a:bodyPr wrap="square">
            <a:spAutoFit/>
          </a:bodyPr>
          <a:lstStyle/>
          <a:p>
            <a:pPr marR="0" lvl="0" algn="ctr">
              <a:spcBef>
                <a:spcPts val="0"/>
              </a:spcBef>
              <a:spcAft>
                <a:spcPts val="0"/>
              </a:spcAft>
            </a:pPr>
            <a:r>
              <a:rPr lang="en-US" sz="4000" dirty="0">
                <a:solidFill>
                  <a:schemeClr val="bg1"/>
                </a:solidFill>
                <a:latin typeface="Calibri" panose="020F0502020204030204" pitchFamily="34" charset="0"/>
                <a:ea typeface="Calibri" panose="020F0502020204030204" pitchFamily="34" charset="0"/>
                <a:cs typeface="Times New Roman" panose="02020603050405020304" pitchFamily="18" charset="0"/>
              </a:rPr>
              <a:t>D</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etermine the three </a:t>
            </a:r>
            <a:r>
              <a:rPr lang="en-US" sz="4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carriers</a:t>
            </a:r>
            <a:r>
              <a:rPr lang="en-US" sz="4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with the lowest delay time (in hours) </a:t>
            </a:r>
          </a:p>
        </p:txBody>
      </p:sp>
      <p:sp>
        <p:nvSpPr>
          <p:cNvPr id="5" name="Slide Number Placeholder 4">
            <a:extLst>
              <a:ext uri="{FF2B5EF4-FFF2-40B4-BE49-F238E27FC236}">
                <a16:creationId xmlns:a16="http://schemas.microsoft.com/office/drawing/2014/main" id="{AA37BA53-5710-97E6-53FC-A8D53531796F}"/>
              </a:ext>
            </a:extLst>
          </p:cNvPr>
          <p:cNvSpPr>
            <a:spLocks noGrp="1"/>
          </p:cNvSpPr>
          <p:nvPr>
            <p:ph type="sldNum" sz="quarter" idx="12"/>
          </p:nvPr>
        </p:nvSpPr>
        <p:spPr/>
        <p:txBody>
          <a:bodyPr/>
          <a:lstStyle/>
          <a:p>
            <a:fld id="{D1C67B19-C6FB-494D-B9BE-B3B19EFE7CEC}" type="slidenum">
              <a:rPr lang="en-US" smtClean="0">
                <a:solidFill>
                  <a:schemeClr val="tx2"/>
                </a:solidFill>
              </a:rPr>
              <a:t>21</a:t>
            </a:fld>
            <a:endParaRPr lang="en-US">
              <a:solidFill>
                <a:schemeClr val="tx2"/>
              </a:solidFill>
            </a:endParaRPr>
          </a:p>
        </p:txBody>
      </p:sp>
      <p:pic>
        <p:nvPicPr>
          <p:cNvPr id="12" name="Graphic 11" descr="Airplane">
            <a:extLst>
              <a:ext uri="{FF2B5EF4-FFF2-40B4-BE49-F238E27FC236}">
                <a16:creationId xmlns:a16="http://schemas.microsoft.com/office/drawing/2014/main" id="{E524B71D-961F-4358-92A6-B76B3FA9FE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2256690" y="1509084"/>
            <a:ext cx="369332" cy="369332"/>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772B6D1E-E198-8260-4355-D174631376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439" y="1369868"/>
            <a:ext cx="5536281" cy="4309093"/>
          </a:xfrm>
          <a:prstGeom prst="rect">
            <a:avLst/>
          </a:prstGeom>
        </p:spPr>
      </p:pic>
    </p:spTree>
    <p:extLst>
      <p:ext uri="{BB962C8B-B14F-4D97-AF65-F5344CB8AC3E}">
        <p14:creationId xmlns:p14="http://schemas.microsoft.com/office/powerpoint/2010/main" val="1630830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A71B27C-D525-404C-907C-7D9A2EED3D3D}"/>
              </a:ext>
            </a:extLst>
          </p:cNvPr>
          <p:cNvSpPr>
            <a:spLocks noGrp="1"/>
          </p:cNvSpPr>
          <p:nvPr>
            <p:ph type="body" idx="1"/>
          </p:nvPr>
        </p:nvSpPr>
        <p:spPr>
          <a:xfrm>
            <a:off x="1835939" y="437184"/>
            <a:ext cx="8769096" cy="487330"/>
          </a:xfrm>
          <a:solidFill>
            <a:schemeClr val="accent2"/>
          </a:solidFill>
        </p:spPr>
        <p:txBody>
          <a:bodyPr>
            <a:normAutofit fontScale="92500"/>
          </a:bodyPr>
          <a:lstStyle/>
          <a:p>
            <a:r>
              <a:rPr lang="en-US" dirty="0">
                <a:solidFill>
                  <a:schemeClr val="bg1"/>
                </a:solidFill>
                <a:latin typeface="Calibri" panose="020F0502020204030204" pitchFamily="34" charset="0"/>
                <a:cs typeface="Calibri" panose="020F0502020204030204" pitchFamily="34" charset="0"/>
              </a:rPr>
              <a:t>    </a:t>
            </a:r>
            <a:r>
              <a:rPr lang="en-US" b="1" u="sng" dirty="0">
                <a:solidFill>
                  <a:schemeClr val="bg1"/>
                </a:solidFill>
                <a:latin typeface="Calibri" panose="020F0502020204030204" pitchFamily="34" charset="0"/>
                <a:cs typeface="Calibri" panose="020F0502020204030204" pitchFamily="34" charset="0"/>
              </a:rPr>
              <a:t>Result</a:t>
            </a:r>
            <a:r>
              <a:rPr lang="en-US" dirty="0">
                <a:solidFill>
                  <a:schemeClr val="bg1"/>
                </a:solidFill>
                <a:latin typeface="Calibri" panose="020F0502020204030204" pitchFamily="34" charset="0"/>
                <a:cs typeface="Calibri" panose="020F0502020204030204" pitchFamily="34" charset="0"/>
              </a:rPr>
              <a:t> - Top 3 carriers with Lowest Delays for the year 2005 (Displayed in hours)</a:t>
            </a:r>
          </a:p>
          <a:p>
            <a:endParaRPr lang="en-US" dirty="0">
              <a:solidFill>
                <a:schemeClr val="tx2"/>
              </a:solidFill>
              <a:latin typeface="Calibri" panose="020F0502020204030204" pitchFamily="34" charset="0"/>
              <a:cs typeface="Calibri" panose="020F0502020204030204" pitchFamily="34" charset="0"/>
            </a:endParaRPr>
          </a:p>
          <a:p>
            <a:endParaRPr lang="en-US" dirty="0">
              <a:solidFill>
                <a:schemeClr val="tx2"/>
              </a:solidFill>
              <a:latin typeface="Calibri" panose="020F0502020204030204" pitchFamily="34" charset="0"/>
              <a:cs typeface="Calibri" panose="020F0502020204030204" pitchFamily="34" charset="0"/>
            </a:endParaRPr>
          </a:p>
          <a:p>
            <a:endParaRPr lang="en-US" dirty="0">
              <a:solidFill>
                <a:schemeClr val="tx2"/>
              </a:solidFill>
              <a:latin typeface="Calibri" panose="020F0502020204030204" pitchFamily="34" charset="0"/>
              <a:cs typeface="Calibri" panose="020F0502020204030204" pitchFamily="34" charset="0"/>
            </a:endParaRPr>
          </a:p>
        </p:txBody>
      </p:sp>
      <p:graphicFrame>
        <p:nvGraphicFramePr>
          <p:cNvPr id="7" name="Table 7">
            <a:extLst>
              <a:ext uri="{FF2B5EF4-FFF2-40B4-BE49-F238E27FC236}">
                <a16:creationId xmlns:a16="http://schemas.microsoft.com/office/drawing/2014/main" id="{A42450E5-C4E5-4E9D-9374-9E45591E2194}"/>
              </a:ext>
            </a:extLst>
          </p:cNvPr>
          <p:cNvGraphicFramePr>
            <a:graphicFrameLocks noGrp="1"/>
          </p:cNvGraphicFramePr>
          <p:nvPr>
            <p:extLst>
              <p:ext uri="{D42A27DB-BD31-4B8C-83A1-F6EECF244321}">
                <p14:modId xmlns:p14="http://schemas.microsoft.com/office/powerpoint/2010/main" val="3077698351"/>
              </p:ext>
            </p:extLst>
          </p:nvPr>
        </p:nvGraphicFramePr>
        <p:xfrm>
          <a:off x="1835049" y="1269894"/>
          <a:ext cx="8861298" cy="2562424"/>
        </p:xfrm>
        <a:graphic>
          <a:graphicData uri="http://schemas.openxmlformats.org/drawingml/2006/table">
            <a:tbl>
              <a:tblPr firstRow="1" bandRow="1">
                <a:tableStyleId>{5C22544A-7EE6-4342-B048-85BDC9FD1C3A}</a:tableStyleId>
              </a:tblPr>
              <a:tblGrid>
                <a:gridCol w="1271269">
                  <a:extLst>
                    <a:ext uri="{9D8B030D-6E8A-4147-A177-3AD203B41FA5}">
                      <a16:colId xmlns:a16="http://schemas.microsoft.com/office/drawing/2014/main" val="2548247469"/>
                    </a:ext>
                  </a:extLst>
                </a:gridCol>
                <a:gridCol w="2499966">
                  <a:extLst>
                    <a:ext uri="{9D8B030D-6E8A-4147-A177-3AD203B41FA5}">
                      <a16:colId xmlns:a16="http://schemas.microsoft.com/office/drawing/2014/main" val="1058166806"/>
                    </a:ext>
                  </a:extLst>
                </a:gridCol>
                <a:gridCol w="1553874">
                  <a:extLst>
                    <a:ext uri="{9D8B030D-6E8A-4147-A177-3AD203B41FA5}">
                      <a16:colId xmlns:a16="http://schemas.microsoft.com/office/drawing/2014/main" val="18779144"/>
                    </a:ext>
                  </a:extLst>
                </a:gridCol>
                <a:gridCol w="1759670">
                  <a:extLst>
                    <a:ext uri="{9D8B030D-6E8A-4147-A177-3AD203B41FA5}">
                      <a16:colId xmlns:a16="http://schemas.microsoft.com/office/drawing/2014/main" val="1123521057"/>
                    </a:ext>
                  </a:extLst>
                </a:gridCol>
                <a:gridCol w="1776519">
                  <a:extLst>
                    <a:ext uri="{9D8B030D-6E8A-4147-A177-3AD203B41FA5}">
                      <a16:colId xmlns:a16="http://schemas.microsoft.com/office/drawing/2014/main" val="4155984722"/>
                    </a:ext>
                  </a:extLst>
                </a:gridCol>
              </a:tblGrid>
              <a:tr h="836772">
                <a:tc>
                  <a:txBody>
                    <a:bodyPr/>
                    <a:lstStyle/>
                    <a:p>
                      <a:pPr algn="ctr"/>
                      <a:r>
                        <a:rPr lang="en-US" sz="2000">
                          <a:solidFill>
                            <a:srgbClr val="AA71B7"/>
                          </a:solidFill>
                          <a:latin typeface="Calibri" panose="020F0502020204030204" pitchFamily="34" charset="0"/>
                          <a:cs typeface="Calibri" panose="020F0502020204030204" pitchFamily="34" charset="0"/>
                        </a:rPr>
                        <a:t>Year</a:t>
                      </a:r>
                      <a:endParaRPr lang="en-US" sz="2000" dirty="0">
                        <a:solidFill>
                          <a:srgbClr val="AA71B7"/>
                        </a:solidFill>
                        <a:latin typeface="Calibri" panose="020F0502020204030204" pitchFamily="34" charset="0"/>
                        <a:cs typeface="Calibri" panose="020F0502020204030204" pitchFamily="34" charset="0"/>
                      </a:endParaRPr>
                    </a:p>
                  </a:txBody>
                  <a:tcPr>
                    <a:gradFill>
                      <a:gsLst>
                        <a:gs pos="37000">
                          <a:schemeClr val="accent1">
                            <a:lumMod val="5000"/>
                            <a:lumOff val="95000"/>
                          </a:schemeClr>
                        </a:gs>
                        <a:gs pos="100000">
                          <a:srgbClr val="FB8FD6"/>
                        </a:gs>
                        <a:gs pos="100000">
                          <a:srgbClr val="FB8FD6"/>
                        </a:gs>
                        <a:gs pos="100000">
                          <a:srgbClr val="FB8FD6"/>
                        </a:gs>
                      </a:gsLst>
                      <a:lin ang="5400000" scaled="1"/>
                    </a:gradFill>
                  </a:tcPr>
                </a:tc>
                <a:tc>
                  <a:txBody>
                    <a:bodyPr/>
                    <a:lstStyle/>
                    <a:p>
                      <a:pPr algn="ctr"/>
                      <a:r>
                        <a:rPr lang="en-US" sz="2000">
                          <a:solidFill>
                            <a:srgbClr val="AA71B7"/>
                          </a:solidFill>
                          <a:latin typeface="Calibri" panose="020F0502020204030204" pitchFamily="34" charset="0"/>
                          <a:cs typeface="Calibri" panose="020F0502020204030204" pitchFamily="34" charset="0"/>
                        </a:rPr>
                        <a:t>Airline Name</a:t>
                      </a:r>
                      <a:endParaRPr lang="en-US" sz="2000" dirty="0">
                        <a:solidFill>
                          <a:srgbClr val="AA71B7"/>
                        </a:solidFill>
                        <a:latin typeface="Calibri" panose="020F0502020204030204" pitchFamily="34" charset="0"/>
                        <a:cs typeface="Calibri" panose="020F0502020204030204" pitchFamily="34" charset="0"/>
                      </a:endParaRPr>
                    </a:p>
                  </a:txBody>
                  <a:tcPr>
                    <a:gradFill>
                      <a:gsLst>
                        <a:gs pos="37000">
                          <a:schemeClr val="accent1">
                            <a:lumMod val="5000"/>
                            <a:lumOff val="95000"/>
                          </a:schemeClr>
                        </a:gs>
                        <a:gs pos="100000">
                          <a:srgbClr val="FB8FD6"/>
                        </a:gs>
                        <a:gs pos="100000">
                          <a:srgbClr val="FB8FD6"/>
                        </a:gs>
                        <a:gs pos="100000">
                          <a:srgbClr val="FB8FD6"/>
                        </a:gs>
                      </a:gsLst>
                      <a:lin ang="5400000" scaled="1"/>
                    </a:gradFill>
                  </a:tcPr>
                </a:tc>
                <a:tc>
                  <a:txBody>
                    <a:bodyPr/>
                    <a:lstStyle/>
                    <a:p>
                      <a:pPr algn="ctr"/>
                      <a:r>
                        <a:rPr lang="en-US" sz="2000">
                          <a:solidFill>
                            <a:srgbClr val="AA71B7"/>
                          </a:solidFill>
                          <a:latin typeface="Calibri" panose="020F0502020204030204" pitchFamily="34" charset="0"/>
                          <a:cs typeface="Calibri" panose="020F0502020204030204" pitchFamily="34" charset="0"/>
                        </a:rPr>
                        <a:t>Arrival Time</a:t>
                      </a:r>
                    </a:p>
                    <a:p>
                      <a:pPr algn="ctr"/>
                      <a:r>
                        <a:rPr lang="en-US" sz="2000">
                          <a:solidFill>
                            <a:srgbClr val="AA71B7"/>
                          </a:solidFill>
                          <a:latin typeface="Calibri" panose="020F0502020204030204" pitchFamily="34" charset="0"/>
                          <a:cs typeface="Calibri" panose="020F0502020204030204" pitchFamily="34" charset="0"/>
                        </a:rPr>
                        <a:t>Delay</a:t>
                      </a:r>
                    </a:p>
                    <a:p>
                      <a:pPr algn="ctr"/>
                      <a:r>
                        <a:rPr lang="en-US" sz="2000">
                          <a:solidFill>
                            <a:srgbClr val="AA71B7"/>
                          </a:solidFill>
                          <a:latin typeface="Calibri" panose="020F0502020204030204" pitchFamily="34" charset="0"/>
                          <a:cs typeface="Calibri" panose="020F0502020204030204" pitchFamily="34" charset="0"/>
                        </a:rPr>
                        <a:t>(In Hours)</a:t>
                      </a:r>
                      <a:endParaRPr lang="en-US" sz="2000" dirty="0">
                        <a:solidFill>
                          <a:srgbClr val="AA71B7"/>
                        </a:solidFill>
                        <a:latin typeface="Calibri" panose="020F0502020204030204" pitchFamily="34" charset="0"/>
                        <a:cs typeface="Calibri" panose="020F0502020204030204" pitchFamily="34" charset="0"/>
                      </a:endParaRPr>
                    </a:p>
                  </a:txBody>
                  <a:tcPr>
                    <a:gradFill>
                      <a:gsLst>
                        <a:gs pos="37000">
                          <a:schemeClr val="accent1">
                            <a:lumMod val="5000"/>
                            <a:lumOff val="95000"/>
                          </a:schemeClr>
                        </a:gs>
                        <a:gs pos="100000">
                          <a:srgbClr val="FB8FD6"/>
                        </a:gs>
                        <a:gs pos="100000">
                          <a:srgbClr val="FB8FD6"/>
                        </a:gs>
                        <a:gs pos="100000">
                          <a:srgbClr val="FB8FD6"/>
                        </a:gs>
                      </a:gsLst>
                      <a:lin ang="5400000" scaled="1"/>
                    </a:gradFill>
                  </a:tcPr>
                </a:tc>
                <a:tc>
                  <a:txBody>
                    <a:bodyPr/>
                    <a:lstStyle/>
                    <a:p>
                      <a:pPr algn="ctr"/>
                      <a:r>
                        <a:rPr lang="en-US" sz="2000">
                          <a:solidFill>
                            <a:srgbClr val="AA71B7"/>
                          </a:solidFill>
                          <a:latin typeface="Calibri" panose="020F0502020204030204" pitchFamily="34" charset="0"/>
                          <a:cs typeface="Calibri" panose="020F0502020204030204" pitchFamily="34" charset="0"/>
                        </a:rPr>
                        <a:t>Departure time Delay</a:t>
                      </a:r>
                    </a:p>
                    <a:p>
                      <a:pPr algn="ctr"/>
                      <a:r>
                        <a:rPr lang="en-US" sz="2000">
                          <a:solidFill>
                            <a:srgbClr val="AA71B7"/>
                          </a:solidFill>
                          <a:latin typeface="Calibri" panose="020F0502020204030204" pitchFamily="34" charset="0"/>
                          <a:cs typeface="Calibri" panose="020F0502020204030204" pitchFamily="34" charset="0"/>
                        </a:rPr>
                        <a:t>(In Hours)</a:t>
                      </a:r>
                      <a:endParaRPr lang="en-US" sz="2000" dirty="0">
                        <a:solidFill>
                          <a:srgbClr val="AA71B7"/>
                        </a:solidFill>
                        <a:latin typeface="Calibri" panose="020F0502020204030204" pitchFamily="34" charset="0"/>
                        <a:cs typeface="Calibri" panose="020F0502020204030204" pitchFamily="34" charset="0"/>
                      </a:endParaRPr>
                    </a:p>
                  </a:txBody>
                  <a:tcPr>
                    <a:gradFill>
                      <a:gsLst>
                        <a:gs pos="37000">
                          <a:schemeClr val="accent1">
                            <a:lumMod val="5000"/>
                            <a:lumOff val="95000"/>
                          </a:schemeClr>
                        </a:gs>
                        <a:gs pos="100000">
                          <a:srgbClr val="FB8FD6"/>
                        </a:gs>
                        <a:gs pos="100000">
                          <a:srgbClr val="FB8FD6"/>
                        </a:gs>
                        <a:gs pos="100000">
                          <a:srgbClr val="FB8FD6"/>
                        </a:gs>
                      </a:gsLst>
                      <a:lin ang="5400000" scaled="1"/>
                    </a:gradFill>
                  </a:tcPr>
                </a:tc>
                <a:tc>
                  <a:txBody>
                    <a:bodyPr/>
                    <a:lstStyle/>
                    <a:p>
                      <a:pPr algn="ctr"/>
                      <a:r>
                        <a:rPr lang="en-US" sz="2000">
                          <a:solidFill>
                            <a:srgbClr val="AA71B7"/>
                          </a:solidFill>
                          <a:latin typeface="Calibri" panose="020F0502020204030204" pitchFamily="34" charset="0"/>
                          <a:cs typeface="Calibri" panose="020F0502020204030204" pitchFamily="34" charset="0"/>
                        </a:rPr>
                        <a:t>Total Delay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rgbClr val="AA71B7"/>
                          </a:solidFill>
                          <a:latin typeface="Calibri" panose="020F0502020204030204" pitchFamily="34" charset="0"/>
                          <a:cs typeface="Calibri" panose="020F0502020204030204" pitchFamily="34" charset="0"/>
                        </a:rPr>
                        <a:t>(In Hours)</a:t>
                      </a:r>
                    </a:p>
                    <a:p>
                      <a:pPr algn="ctr"/>
                      <a:endParaRPr lang="en-US" sz="2000" dirty="0">
                        <a:solidFill>
                          <a:srgbClr val="AA71B7"/>
                        </a:solidFill>
                        <a:latin typeface="Calibri" panose="020F0502020204030204" pitchFamily="34" charset="0"/>
                        <a:cs typeface="Calibri" panose="020F0502020204030204" pitchFamily="34" charset="0"/>
                      </a:endParaRPr>
                    </a:p>
                  </a:txBody>
                  <a:tcPr>
                    <a:gradFill>
                      <a:gsLst>
                        <a:gs pos="37000">
                          <a:schemeClr val="accent1">
                            <a:lumMod val="5000"/>
                            <a:lumOff val="95000"/>
                          </a:schemeClr>
                        </a:gs>
                        <a:gs pos="100000">
                          <a:srgbClr val="FB8FD6"/>
                        </a:gs>
                        <a:gs pos="100000">
                          <a:srgbClr val="FB8FD6"/>
                        </a:gs>
                        <a:gs pos="100000">
                          <a:srgbClr val="FB8FD6"/>
                        </a:gs>
                      </a:gsLst>
                      <a:lin ang="5400000" scaled="1"/>
                    </a:gradFill>
                  </a:tcPr>
                </a:tc>
                <a:extLst>
                  <a:ext uri="{0D108BD9-81ED-4DB2-BD59-A6C34878D82A}">
                    <a16:rowId xmlns:a16="http://schemas.microsoft.com/office/drawing/2014/main" val="3057524606"/>
                  </a:ext>
                </a:extLst>
              </a:tr>
              <a:tr h="486827">
                <a:tc>
                  <a:txBody>
                    <a:bodyPr/>
                    <a:lstStyle/>
                    <a:p>
                      <a:pPr marL="0" algn="ctr" defTabSz="914400" rtl="0" eaLnBrk="1" latinLnBrk="0" hangingPunct="1"/>
                      <a:r>
                        <a:rPr lang="en-US" sz="2000" kern="1200">
                          <a:solidFill>
                            <a:srgbClr val="AA71B7"/>
                          </a:solidFill>
                          <a:latin typeface="Calibri" panose="020F0502020204030204" pitchFamily="34" charset="0"/>
                          <a:ea typeface="+mn-ea"/>
                          <a:cs typeface="Calibri" panose="020F0502020204030204" pitchFamily="34" charset="0"/>
                        </a:rPr>
                        <a:t>2005</a:t>
                      </a:r>
                      <a:endParaRPr lang="en-US" sz="2000" kern="1200" dirty="0">
                        <a:solidFill>
                          <a:srgbClr val="AA71B7"/>
                        </a:solidFill>
                        <a:latin typeface="Calibri" panose="020F0502020204030204" pitchFamily="34" charset="0"/>
                        <a:ea typeface="+mn-ea"/>
                        <a:cs typeface="Calibri" panose="020F0502020204030204" pitchFamily="34" charset="0"/>
                      </a:endParaRPr>
                    </a:p>
                  </a:txBody>
                  <a:tcPr>
                    <a:gradFill>
                      <a:gsLst>
                        <a:gs pos="37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kern="1200" dirty="0">
                          <a:solidFill>
                            <a:srgbClr val="AA71B7"/>
                          </a:solidFill>
                          <a:effectLst/>
                          <a:latin typeface="+mn-lt"/>
                          <a:ea typeface="+mn-ea"/>
                          <a:cs typeface="+mn-cs"/>
                        </a:rPr>
                        <a:t>ATA Airlines d/b/a ATA</a:t>
                      </a:r>
                    </a:p>
                    <a:p>
                      <a:pPr marL="0" algn="l" defTabSz="914400" rtl="0" eaLnBrk="1" fontAlgn="b" latinLnBrk="0" hangingPunct="1"/>
                      <a:endParaRPr lang="en-US" sz="2000" kern="1200" dirty="0">
                        <a:solidFill>
                          <a:srgbClr val="AA71B7"/>
                        </a:solidFill>
                        <a:latin typeface="Calibri" panose="020F0502020204030204" pitchFamily="34" charset="0"/>
                        <a:ea typeface="+mn-ea"/>
                        <a:cs typeface="Calibri" panose="020F0502020204030204" pitchFamily="34" charset="0"/>
                      </a:endParaRPr>
                    </a:p>
                  </a:txBody>
                  <a:tcPr marL="3810" marR="3810" marT="3810" marB="0" anchor="b">
                    <a:gradFill>
                      <a:gsLst>
                        <a:gs pos="37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algn="ctr" defTabSz="914400" rtl="0" eaLnBrk="1" latinLnBrk="0" hangingPunct="1"/>
                      <a:r>
                        <a:rPr lang="en-US" sz="2000" kern="1200" dirty="0">
                          <a:solidFill>
                            <a:srgbClr val="AA71B7"/>
                          </a:solidFill>
                          <a:latin typeface="Calibri" panose="020F0502020204030204" pitchFamily="34" charset="0"/>
                          <a:ea typeface="+mn-ea"/>
                          <a:cs typeface="Calibri" panose="020F0502020204030204" pitchFamily="34" charset="0"/>
                        </a:rPr>
                        <a:t>3364.93</a:t>
                      </a:r>
                    </a:p>
                  </a:txBody>
                  <a:tcPr>
                    <a:gradFill>
                      <a:gsLst>
                        <a:gs pos="37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algn="ctr" defTabSz="914400" rtl="0" eaLnBrk="1" latinLnBrk="0" hangingPunct="1"/>
                      <a:r>
                        <a:rPr lang="en-US" sz="2000" kern="1200" dirty="0">
                          <a:solidFill>
                            <a:srgbClr val="AA71B7"/>
                          </a:solidFill>
                          <a:latin typeface="Calibri" panose="020F0502020204030204" pitchFamily="34" charset="0"/>
                          <a:ea typeface="+mn-ea"/>
                          <a:cs typeface="Calibri" panose="020F0502020204030204" pitchFamily="34" charset="0"/>
                        </a:rPr>
                        <a:t>3296.77</a:t>
                      </a:r>
                    </a:p>
                  </a:txBody>
                  <a:tcPr>
                    <a:gradFill>
                      <a:gsLst>
                        <a:gs pos="37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algn="ctr" defTabSz="914400" rtl="0" eaLnBrk="1" latinLnBrk="0" hangingPunct="1"/>
                      <a:r>
                        <a:rPr lang="en-US" sz="2000" kern="1200" dirty="0">
                          <a:solidFill>
                            <a:srgbClr val="AA71B7"/>
                          </a:solidFill>
                          <a:latin typeface="Calibri" panose="020F0502020204030204" pitchFamily="34" charset="0"/>
                          <a:ea typeface="+mn-ea"/>
                          <a:cs typeface="Calibri" panose="020F0502020204030204" pitchFamily="34" charset="0"/>
                        </a:rPr>
                        <a:t>6661.7</a:t>
                      </a:r>
                    </a:p>
                  </a:txBody>
                  <a:tcPr>
                    <a:gradFill>
                      <a:gsLst>
                        <a:gs pos="37000">
                          <a:schemeClr val="accent1">
                            <a:lumMod val="5000"/>
                            <a:lumOff val="95000"/>
                          </a:schemeClr>
                        </a:gs>
                        <a:gs pos="100000">
                          <a:srgbClr val="FB8FD6"/>
                        </a:gs>
                        <a:gs pos="100000">
                          <a:srgbClr val="FB8FD6"/>
                        </a:gs>
                        <a:gs pos="100000">
                          <a:srgbClr val="FB8FD6"/>
                        </a:gs>
                      </a:gsLst>
                      <a:lin ang="5400000" scaled="1"/>
                    </a:gradFill>
                  </a:tcPr>
                </a:tc>
                <a:extLst>
                  <a:ext uri="{0D108BD9-81ED-4DB2-BD59-A6C34878D82A}">
                    <a16:rowId xmlns:a16="http://schemas.microsoft.com/office/drawing/2014/main" val="1358455002"/>
                  </a:ext>
                </a:extLst>
              </a:tr>
              <a:tr h="486827">
                <a:tc>
                  <a:txBody>
                    <a:bodyPr/>
                    <a:lstStyle/>
                    <a:p>
                      <a:pPr marL="0" algn="ctr" defTabSz="914400" rtl="0" eaLnBrk="1" latinLnBrk="0" hangingPunct="1"/>
                      <a:r>
                        <a:rPr lang="en-US" sz="2000" kern="1200">
                          <a:solidFill>
                            <a:srgbClr val="AA71B7"/>
                          </a:solidFill>
                          <a:latin typeface="Calibri" panose="020F0502020204030204" pitchFamily="34" charset="0"/>
                          <a:ea typeface="+mn-ea"/>
                          <a:cs typeface="Calibri" panose="020F0502020204030204" pitchFamily="34" charset="0"/>
                        </a:rPr>
                        <a:t>2005</a:t>
                      </a:r>
                      <a:endParaRPr lang="en-US" sz="2000" kern="1200" dirty="0">
                        <a:solidFill>
                          <a:srgbClr val="AA71B7"/>
                        </a:solidFill>
                        <a:latin typeface="Calibri" panose="020F0502020204030204" pitchFamily="34" charset="0"/>
                        <a:ea typeface="+mn-ea"/>
                        <a:cs typeface="Calibri" panose="020F0502020204030204" pitchFamily="34" charset="0"/>
                      </a:endParaRPr>
                    </a:p>
                  </a:txBody>
                  <a:tcPr>
                    <a:gradFill>
                      <a:gsLst>
                        <a:gs pos="37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kern="1200" dirty="0">
                          <a:solidFill>
                            <a:srgbClr val="AA71B7"/>
                          </a:solidFill>
                          <a:effectLst/>
                          <a:latin typeface="+mn-lt"/>
                          <a:ea typeface="+mn-ea"/>
                          <a:cs typeface="+mn-cs"/>
                        </a:rPr>
                        <a:t>Frontier Airlines Inc.</a:t>
                      </a:r>
                    </a:p>
                  </a:txBody>
                  <a:tcPr marL="3810" marR="3810" marT="3810" marB="0" anchor="b">
                    <a:gradFill>
                      <a:gsLst>
                        <a:gs pos="37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algn="ctr" defTabSz="914400" rtl="0" eaLnBrk="1" latinLnBrk="0" hangingPunct="1"/>
                      <a:r>
                        <a:rPr lang="en-US" sz="2000" kern="1200" dirty="0">
                          <a:solidFill>
                            <a:srgbClr val="AA71B7"/>
                          </a:solidFill>
                          <a:latin typeface="Calibri" panose="020F0502020204030204" pitchFamily="34" charset="0"/>
                          <a:ea typeface="+mn-ea"/>
                          <a:cs typeface="Calibri" panose="020F0502020204030204" pitchFamily="34" charset="0"/>
                        </a:rPr>
                        <a:t>3099.15</a:t>
                      </a:r>
                    </a:p>
                  </a:txBody>
                  <a:tcPr>
                    <a:gradFill>
                      <a:gsLst>
                        <a:gs pos="37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algn="ctr" defTabSz="914400" rtl="0" eaLnBrk="1" latinLnBrk="0" hangingPunct="1"/>
                      <a:r>
                        <a:rPr lang="en-US" sz="2000" kern="1200" dirty="0">
                          <a:solidFill>
                            <a:srgbClr val="AA71B7"/>
                          </a:solidFill>
                          <a:latin typeface="Calibri" panose="020F0502020204030204" pitchFamily="34" charset="0"/>
                          <a:ea typeface="+mn-ea"/>
                          <a:cs typeface="Calibri" panose="020F0502020204030204" pitchFamily="34" charset="0"/>
                        </a:rPr>
                        <a:t>5053.72</a:t>
                      </a:r>
                    </a:p>
                  </a:txBody>
                  <a:tcPr>
                    <a:gradFill>
                      <a:gsLst>
                        <a:gs pos="37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algn="ctr" defTabSz="914400" rtl="0" eaLnBrk="1" latinLnBrk="0" hangingPunct="1"/>
                      <a:r>
                        <a:rPr lang="en-US" sz="2000" kern="1200" dirty="0">
                          <a:solidFill>
                            <a:srgbClr val="AA71B7"/>
                          </a:solidFill>
                          <a:latin typeface="Calibri" panose="020F0502020204030204" pitchFamily="34" charset="0"/>
                          <a:ea typeface="+mn-ea"/>
                          <a:cs typeface="Calibri" panose="020F0502020204030204" pitchFamily="34" charset="0"/>
                        </a:rPr>
                        <a:t>8152.87</a:t>
                      </a:r>
                    </a:p>
                  </a:txBody>
                  <a:tcPr>
                    <a:gradFill>
                      <a:gsLst>
                        <a:gs pos="37000">
                          <a:schemeClr val="accent1">
                            <a:lumMod val="5000"/>
                            <a:lumOff val="95000"/>
                          </a:schemeClr>
                        </a:gs>
                        <a:gs pos="100000">
                          <a:srgbClr val="FB8FD6"/>
                        </a:gs>
                        <a:gs pos="100000">
                          <a:srgbClr val="FB8FD6"/>
                        </a:gs>
                        <a:gs pos="100000">
                          <a:srgbClr val="FB8FD6"/>
                        </a:gs>
                      </a:gsLst>
                      <a:lin ang="5400000" scaled="1"/>
                    </a:gradFill>
                  </a:tcPr>
                </a:tc>
                <a:extLst>
                  <a:ext uri="{0D108BD9-81ED-4DB2-BD59-A6C34878D82A}">
                    <a16:rowId xmlns:a16="http://schemas.microsoft.com/office/drawing/2014/main" val="3767021580"/>
                  </a:ext>
                </a:extLst>
              </a:tr>
              <a:tr h="486827">
                <a:tc>
                  <a:txBody>
                    <a:bodyPr/>
                    <a:lstStyle/>
                    <a:p>
                      <a:pPr marL="0" algn="ctr" defTabSz="914400" rtl="0" eaLnBrk="1" latinLnBrk="0" hangingPunct="1"/>
                      <a:r>
                        <a:rPr lang="en-US" sz="2000" kern="1200">
                          <a:solidFill>
                            <a:srgbClr val="AA71B7"/>
                          </a:solidFill>
                          <a:latin typeface="Calibri" panose="020F0502020204030204" pitchFamily="34" charset="0"/>
                          <a:ea typeface="+mn-ea"/>
                          <a:cs typeface="Calibri" panose="020F0502020204030204" pitchFamily="34" charset="0"/>
                        </a:rPr>
                        <a:t>2005</a:t>
                      </a:r>
                      <a:endParaRPr lang="en-US" sz="2000" kern="1200" dirty="0">
                        <a:solidFill>
                          <a:srgbClr val="AA71B7"/>
                        </a:solidFill>
                        <a:latin typeface="Calibri" panose="020F0502020204030204" pitchFamily="34" charset="0"/>
                        <a:ea typeface="+mn-ea"/>
                        <a:cs typeface="Calibri" panose="020F0502020204030204" pitchFamily="34" charset="0"/>
                      </a:endParaRPr>
                    </a:p>
                  </a:txBody>
                  <a:tcPr>
                    <a:gradFill>
                      <a:gsLst>
                        <a:gs pos="37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kern="1200" dirty="0">
                          <a:solidFill>
                            <a:srgbClr val="AA71B7"/>
                          </a:solidFill>
                          <a:effectLst/>
                          <a:latin typeface="+mn-lt"/>
                          <a:ea typeface="+mn-ea"/>
                          <a:cs typeface="+mn-cs"/>
                        </a:rPr>
                        <a:t>Independence Air</a:t>
                      </a:r>
                    </a:p>
                  </a:txBody>
                  <a:tcPr marL="3810" marR="3810" marT="3810" marB="0" anchor="b">
                    <a:gradFill>
                      <a:gsLst>
                        <a:gs pos="37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algn="ctr" defTabSz="914400" rtl="0" eaLnBrk="1" latinLnBrk="0" hangingPunct="1"/>
                      <a:r>
                        <a:rPr lang="en-US" sz="2000" kern="1200" dirty="0">
                          <a:solidFill>
                            <a:srgbClr val="AA71B7"/>
                          </a:solidFill>
                          <a:latin typeface="Calibri" panose="020F0502020204030204" pitchFamily="34" charset="0"/>
                          <a:ea typeface="+mn-ea"/>
                          <a:cs typeface="Calibri" panose="020F0502020204030204" pitchFamily="34" charset="0"/>
                        </a:rPr>
                        <a:t>13371.1</a:t>
                      </a:r>
                    </a:p>
                  </a:txBody>
                  <a:tcPr>
                    <a:gradFill>
                      <a:gsLst>
                        <a:gs pos="37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algn="ctr" defTabSz="914400" rtl="0" eaLnBrk="1" latinLnBrk="0" hangingPunct="1"/>
                      <a:r>
                        <a:rPr lang="en-US" sz="2000" kern="1200" dirty="0">
                          <a:solidFill>
                            <a:srgbClr val="AA71B7"/>
                          </a:solidFill>
                          <a:latin typeface="Calibri" panose="020F0502020204030204" pitchFamily="34" charset="0"/>
                          <a:ea typeface="+mn-ea"/>
                          <a:cs typeface="Calibri" panose="020F0502020204030204" pitchFamily="34" charset="0"/>
                        </a:rPr>
                        <a:t>14630.77</a:t>
                      </a:r>
                    </a:p>
                  </a:txBody>
                  <a:tcPr>
                    <a:gradFill>
                      <a:gsLst>
                        <a:gs pos="37000">
                          <a:schemeClr val="accent1">
                            <a:lumMod val="5000"/>
                            <a:lumOff val="95000"/>
                          </a:schemeClr>
                        </a:gs>
                        <a:gs pos="100000">
                          <a:srgbClr val="FB8FD6"/>
                        </a:gs>
                        <a:gs pos="100000">
                          <a:srgbClr val="FB8FD6"/>
                        </a:gs>
                        <a:gs pos="100000">
                          <a:srgbClr val="FB8FD6"/>
                        </a:gs>
                      </a:gsLst>
                      <a:lin ang="5400000" scaled="1"/>
                    </a:gradFill>
                  </a:tcPr>
                </a:tc>
                <a:tc>
                  <a:txBody>
                    <a:bodyPr/>
                    <a:lstStyle/>
                    <a:p>
                      <a:pPr marL="0" algn="ctr" defTabSz="914400" rtl="0" eaLnBrk="1" latinLnBrk="0" hangingPunct="1"/>
                      <a:r>
                        <a:rPr lang="en-US" sz="2000" kern="1200" dirty="0">
                          <a:solidFill>
                            <a:srgbClr val="AA71B7"/>
                          </a:solidFill>
                          <a:latin typeface="Calibri" panose="020F0502020204030204" pitchFamily="34" charset="0"/>
                          <a:ea typeface="+mn-ea"/>
                          <a:cs typeface="Calibri" panose="020F0502020204030204" pitchFamily="34" charset="0"/>
                        </a:rPr>
                        <a:t>28001.87</a:t>
                      </a:r>
                    </a:p>
                  </a:txBody>
                  <a:tcPr>
                    <a:gradFill>
                      <a:gsLst>
                        <a:gs pos="37000">
                          <a:schemeClr val="accent1">
                            <a:lumMod val="5000"/>
                            <a:lumOff val="95000"/>
                          </a:schemeClr>
                        </a:gs>
                        <a:gs pos="100000">
                          <a:srgbClr val="FB8FD6"/>
                        </a:gs>
                        <a:gs pos="100000">
                          <a:srgbClr val="FB8FD6"/>
                        </a:gs>
                        <a:gs pos="100000">
                          <a:srgbClr val="FB8FD6"/>
                        </a:gs>
                      </a:gsLst>
                      <a:lin ang="5400000" scaled="1"/>
                    </a:gradFill>
                  </a:tcPr>
                </a:tc>
                <a:extLst>
                  <a:ext uri="{0D108BD9-81ED-4DB2-BD59-A6C34878D82A}">
                    <a16:rowId xmlns:a16="http://schemas.microsoft.com/office/drawing/2014/main" val="29723759"/>
                  </a:ext>
                </a:extLst>
              </a:tr>
            </a:tbl>
          </a:graphicData>
        </a:graphic>
      </p:graphicFrame>
      <p:pic>
        <p:nvPicPr>
          <p:cNvPr id="8" name="Graphic 7" descr="Airplane">
            <a:extLst>
              <a:ext uri="{FF2B5EF4-FFF2-40B4-BE49-F238E27FC236}">
                <a16:creationId xmlns:a16="http://schemas.microsoft.com/office/drawing/2014/main" id="{00E52769-6CD9-499C-8351-6985FF82DF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5939" y="411400"/>
            <a:ext cx="364345" cy="425837"/>
          </a:xfrm>
          <a:prstGeom prst="rect">
            <a:avLst/>
          </a:prstGeom>
        </p:spPr>
      </p:pic>
      <p:pic>
        <p:nvPicPr>
          <p:cNvPr id="9" name="Picture 8">
            <a:extLst>
              <a:ext uri="{FF2B5EF4-FFF2-40B4-BE49-F238E27FC236}">
                <a16:creationId xmlns:a16="http://schemas.microsoft.com/office/drawing/2014/main" id="{92B24226-F779-4A4C-9EE5-8811E45D4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4" name="Slide Number Placeholder 3">
            <a:extLst>
              <a:ext uri="{FF2B5EF4-FFF2-40B4-BE49-F238E27FC236}">
                <a16:creationId xmlns:a16="http://schemas.microsoft.com/office/drawing/2014/main" id="{8B9B89F0-700C-DCA9-A9A0-E23BB2AA217B}"/>
              </a:ext>
            </a:extLst>
          </p:cNvPr>
          <p:cNvSpPr>
            <a:spLocks noGrp="1"/>
          </p:cNvSpPr>
          <p:nvPr>
            <p:ph type="sldNum" sz="quarter" idx="12"/>
          </p:nvPr>
        </p:nvSpPr>
        <p:spPr/>
        <p:txBody>
          <a:bodyPr/>
          <a:lstStyle/>
          <a:p>
            <a:fld id="{D1C67B19-C6FB-494D-B9BE-B3B19EFE7CEC}" type="slidenum">
              <a:rPr lang="en-US" smtClean="0">
                <a:solidFill>
                  <a:schemeClr val="tx2"/>
                </a:solidFill>
              </a:rPr>
              <a:t>22</a:t>
            </a:fld>
            <a:endParaRPr lang="en-US">
              <a:solidFill>
                <a:schemeClr val="tx2"/>
              </a:solidFill>
            </a:endParaRPr>
          </a:p>
        </p:txBody>
      </p:sp>
      <p:sp>
        <p:nvSpPr>
          <p:cNvPr id="6" name="TextBox 5">
            <a:extLst>
              <a:ext uri="{FF2B5EF4-FFF2-40B4-BE49-F238E27FC236}">
                <a16:creationId xmlns:a16="http://schemas.microsoft.com/office/drawing/2014/main" id="{BB9EDB3D-BA53-0014-0F36-46C7DF58A038}"/>
              </a:ext>
            </a:extLst>
          </p:cNvPr>
          <p:cNvSpPr txBox="1"/>
          <p:nvPr/>
        </p:nvSpPr>
        <p:spPr>
          <a:xfrm>
            <a:off x="1851640" y="4241885"/>
            <a:ext cx="8939685" cy="523220"/>
          </a:xfrm>
          <a:prstGeom prst="rect">
            <a:avLst/>
          </a:prstGeom>
          <a:solidFill>
            <a:schemeClr val="bg1"/>
          </a:solidFill>
        </p:spPr>
        <p:txBody>
          <a:bodyPr wrap="square" rtlCol="0">
            <a:spAutoFit/>
          </a:bodyPr>
          <a:lstStyle/>
          <a:p>
            <a:r>
              <a:rPr lang="en-US" sz="1400" u="sng" dirty="0">
                <a:solidFill>
                  <a:schemeClr val="tx2"/>
                </a:solidFill>
                <a:effectLst>
                  <a:innerShdw blurRad="114300">
                    <a:prstClr val="black"/>
                  </a:innerShdw>
                </a:effectLst>
                <a:latin typeface=".SF NS"/>
              </a:rPr>
              <a:t>Conclusion:</a:t>
            </a:r>
            <a:r>
              <a:rPr lang="en-US" sz="1400" dirty="0">
                <a:solidFill>
                  <a:schemeClr val="tx2"/>
                </a:solidFill>
                <a:effectLst>
                  <a:innerShdw blurRad="114300">
                    <a:prstClr val="black"/>
                  </a:innerShdw>
                </a:effectLst>
                <a:latin typeface=".SF NS"/>
              </a:rPr>
              <a:t>  </a:t>
            </a:r>
            <a:r>
              <a:rPr lang="en-US" sz="1400" b="1" dirty="0"/>
              <a:t>ATA Airlines d/b/a ATA</a:t>
            </a:r>
            <a:r>
              <a:rPr lang="en-US" sz="1400" dirty="0"/>
              <a:t> and </a:t>
            </a:r>
            <a:r>
              <a:rPr lang="en-US" sz="1400" b="1" dirty="0"/>
              <a:t>Frontier Airlines Inc.</a:t>
            </a:r>
            <a:r>
              <a:rPr lang="en-US" sz="1400" dirty="0"/>
              <a:t> are the most reliable airlines among these three, with lower delay times. </a:t>
            </a:r>
            <a:r>
              <a:rPr lang="en-US" sz="1400" b="1" dirty="0"/>
              <a:t>Independence Air</a:t>
            </a:r>
            <a:r>
              <a:rPr lang="en-US" sz="1400" dirty="0"/>
              <a:t> may require operational improvements to reduce delays.</a:t>
            </a:r>
            <a:endParaRPr lang="en-US" sz="1400" dirty="0">
              <a:solidFill>
                <a:schemeClr val="tx2"/>
              </a:solidFill>
              <a:effectLst>
                <a:innerShdw blurRad="114300">
                  <a:prstClr val="black"/>
                </a:innerShdw>
              </a:effectLst>
              <a:latin typeface=".SF NS"/>
            </a:endParaRPr>
          </a:p>
        </p:txBody>
      </p:sp>
    </p:spTree>
    <p:extLst>
      <p:ext uri="{BB962C8B-B14F-4D97-AF65-F5344CB8AC3E}">
        <p14:creationId xmlns:p14="http://schemas.microsoft.com/office/powerpoint/2010/main" val="3086525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59DCC5C3-27E6-94EE-CBFB-C5EF56843D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EEDD6F-D457-1E03-D080-1FAB7C34DA6F}"/>
              </a:ext>
            </a:extLst>
          </p:cNvPr>
          <p:cNvSpPr>
            <a:spLocks noGrp="1"/>
          </p:cNvSpPr>
          <p:nvPr>
            <p:ph type="title"/>
          </p:nvPr>
        </p:nvSpPr>
        <p:spPr>
          <a:xfrm>
            <a:off x="1114425" y="2486025"/>
            <a:ext cx="9875520" cy="1356360"/>
          </a:xfrm>
          <a:gradFill>
            <a:gsLst>
              <a:gs pos="16000">
                <a:schemeClr val="accent1">
                  <a:lumMod val="5000"/>
                  <a:lumOff val="95000"/>
                </a:schemeClr>
              </a:gs>
              <a:gs pos="100000">
                <a:srgbClr val="FB8FD6"/>
              </a:gs>
              <a:gs pos="100000">
                <a:srgbClr val="FB8FD6"/>
              </a:gs>
              <a:gs pos="100000">
                <a:srgbClr val="FB8FD6"/>
              </a:gs>
            </a:gsLst>
            <a:lin ang="5400000" scaled="1"/>
          </a:gradFill>
        </p:spPr>
        <p:txBody>
          <a:bodyPr>
            <a:normAutofit fontScale="90000"/>
          </a:bodyPr>
          <a:lstStyle/>
          <a:p>
            <a:pPr algn="ctr"/>
            <a:r>
              <a:rPr lang="en-US" sz="6000" b="1" dirty="0">
                <a:solidFill>
                  <a:schemeClr val="tx2"/>
                </a:solidFill>
                <a:effectLst>
                  <a:innerShdw blurRad="63500" dist="50800" dir="8100000">
                    <a:prstClr val="black">
                      <a:alpha val="50000"/>
                    </a:prstClr>
                  </a:innerShdw>
                </a:effectLst>
                <a:latin typeface="Calibri" panose="020F0502020204030204" pitchFamily="34" charset="0"/>
                <a:cs typeface="Calibri" panose="020F0502020204030204" pitchFamily="34" charset="0"/>
              </a:rPr>
              <a:t>SARAH ANNIE GEORGE</a:t>
            </a:r>
            <a:br>
              <a:rPr lang="en-US" sz="6000" b="1" dirty="0">
                <a:solidFill>
                  <a:schemeClr val="tx2"/>
                </a:solidFill>
                <a:effectLst>
                  <a:innerShdw blurRad="63500" dist="50800" dir="8100000">
                    <a:prstClr val="black">
                      <a:alpha val="50000"/>
                    </a:prstClr>
                  </a:innerShdw>
                </a:effectLst>
                <a:latin typeface="Calibri" panose="020F0502020204030204" pitchFamily="34" charset="0"/>
                <a:cs typeface="Calibri" panose="020F0502020204030204" pitchFamily="34" charset="0"/>
              </a:rPr>
            </a:br>
            <a:r>
              <a:rPr lang="en-US" sz="6000" b="1" dirty="0">
                <a:solidFill>
                  <a:schemeClr val="tx2"/>
                </a:solidFill>
                <a:effectLst>
                  <a:innerShdw blurRad="63500" dist="50800" dir="8100000">
                    <a:prstClr val="black">
                      <a:alpha val="50000"/>
                    </a:prstClr>
                  </a:innerShdw>
                </a:effectLst>
                <a:latin typeface="Calibri" panose="020F0502020204030204" pitchFamily="34" charset="0"/>
                <a:cs typeface="Calibri" panose="020F0502020204030204" pitchFamily="34" charset="0"/>
              </a:rPr>
              <a:t>CASE 3</a:t>
            </a:r>
            <a:endParaRPr lang="en-US" sz="6000" dirty="0">
              <a:solidFill>
                <a:schemeClr val="tx2"/>
              </a:solidFill>
              <a:effectLst>
                <a:innerShdw blurRad="63500" dist="50800" dir="8100000">
                  <a:prstClr val="black">
                    <a:alpha val="50000"/>
                  </a:prstClr>
                </a:innerShdw>
              </a:effectLst>
            </a:endParaRPr>
          </a:p>
        </p:txBody>
      </p:sp>
      <p:pic>
        <p:nvPicPr>
          <p:cNvPr id="6" name="Picture 5">
            <a:extLst>
              <a:ext uri="{FF2B5EF4-FFF2-40B4-BE49-F238E27FC236}">
                <a16:creationId xmlns:a16="http://schemas.microsoft.com/office/drawing/2014/main" id="{50D38514-DC65-8CB5-A0C2-24DFD6CEB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4" name="Slide Number Placeholder 3">
            <a:extLst>
              <a:ext uri="{FF2B5EF4-FFF2-40B4-BE49-F238E27FC236}">
                <a16:creationId xmlns:a16="http://schemas.microsoft.com/office/drawing/2014/main" id="{2C94A926-3155-BA80-95E6-1F1A7A419D26}"/>
              </a:ext>
            </a:extLst>
          </p:cNvPr>
          <p:cNvSpPr>
            <a:spLocks noGrp="1"/>
          </p:cNvSpPr>
          <p:nvPr>
            <p:ph type="sldNum" sz="quarter" idx="12"/>
          </p:nvPr>
        </p:nvSpPr>
        <p:spPr/>
        <p:txBody>
          <a:bodyPr/>
          <a:lstStyle/>
          <a:p>
            <a:fld id="{D1C67B19-C6FB-494D-B9BE-B3B19EFE7CEC}" type="slidenum">
              <a:rPr lang="en-US" smtClean="0">
                <a:solidFill>
                  <a:schemeClr val="tx2"/>
                </a:solidFill>
              </a:rPr>
              <a:t>23</a:t>
            </a:fld>
            <a:endParaRPr lang="en-US">
              <a:solidFill>
                <a:schemeClr val="tx2"/>
              </a:solidFill>
            </a:endParaRPr>
          </a:p>
        </p:txBody>
      </p:sp>
      <p:pic>
        <p:nvPicPr>
          <p:cNvPr id="3" name="Graphic 2" descr="Airplane">
            <a:extLst>
              <a:ext uri="{FF2B5EF4-FFF2-40B4-BE49-F238E27FC236}">
                <a16:creationId xmlns:a16="http://schemas.microsoft.com/office/drawing/2014/main" id="{2F1F2C96-1E47-8DEE-5840-3635BE18B1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7122159" y="3165151"/>
            <a:ext cx="528849" cy="527697"/>
          </a:xfrm>
          <a:prstGeom prst="rect">
            <a:avLst/>
          </a:prstGeom>
        </p:spPr>
      </p:pic>
    </p:spTree>
    <p:extLst>
      <p:ext uri="{BB962C8B-B14F-4D97-AF65-F5344CB8AC3E}">
        <p14:creationId xmlns:p14="http://schemas.microsoft.com/office/powerpoint/2010/main" val="3997367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9E7732B-60B1-4D5E-8FD2-193C60FD4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3" name="TextBox 12">
            <a:extLst>
              <a:ext uri="{FF2B5EF4-FFF2-40B4-BE49-F238E27FC236}">
                <a16:creationId xmlns:a16="http://schemas.microsoft.com/office/drawing/2014/main" id="{8C83E688-9254-4F2B-81F3-955B58313B05}"/>
              </a:ext>
            </a:extLst>
          </p:cNvPr>
          <p:cNvSpPr txBox="1"/>
          <p:nvPr/>
        </p:nvSpPr>
        <p:spPr>
          <a:xfrm>
            <a:off x="3909633" y="1152329"/>
            <a:ext cx="4133305" cy="400110"/>
          </a:xfrm>
          <a:prstGeom prst="rect">
            <a:avLst/>
          </a:prstGeom>
          <a:solidFill>
            <a:schemeClr val="bg1"/>
          </a:solidFill>
        </p:spPr>
        <p:txBody>
          <a:bodyPr wrap="square">
            <a:spAutoFit/>
          </a:bodyPr>
          <a:lstStyle/>
          <a:p>
            <a:pPr marR="0" lvl="0">
              <a:spcBef>
                <a:spcPts val="0"/>
              </a:spcBef>
              <a:spcAft>
                <a:spcPts val="0"/>
              </a:spcAft>
            </a:pPr>
            <a:r>
              <a:rPr lang="en-US" sz="2000" u="sng" dirty="0">
                <a:solidFill>
                  <a:schemeClr val="tx2"/>
                </a:solidFill>
                <a:latin typeface="Calibri" panose="020F0502020204030204" pitchFamily="34" charset="0"/>
                <a:ea typeface="+mj-ea"/>
                <a:cs typeface="Calibri" panose="020F0502020204030204" pitchFamily="34" charset="0"/>
              </a:rPr>
              <a:t>Overall Departure Delays for 2005</a:t>
            </a:r>
          </a:p>
        </p:txBody>
      </p:sp>
      <p:sp>
        <p:nvSpPr>
          <p:cNvPr id="16" name="Subtitle 9">
            <a:extLst>
              <a:ext uri="{FF2B5EF4-FFF2-40B4-BE49-F238E27FC236}">
                <a16:creationId xmlns:a16="http://schemas.microsoft.com/office/drawing/2014/main" id="{928A779A-D850-46B8-A72D-E04AF8167473}"/>
              </a:ext>
            </a:extLst>
          </p:cNvPr>
          <p:cNvSpPr txBox="1">
            <a:spLocks/>
          </p:cNvSpPr>
          <p:nvPr/>
        </p:nvSpPr>
        <p:spPr>
          <a:xfrm>
            <a:off x="1712070" y="269047"/>
            <a:ext cx="8767860" cy="691744"/>
          </a:xfrm>
          <a:prstGeom prst="rect">
            <a:avLst/>
          </a:prstGeom>
          <a:solidFill>
            <a:schemeClr val="accent2"/>
          </a:solidFill>
        </p:spPr>
        <p:txBody>
          <a:bodyPr>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lvl="0" algn="ctr">
              <a:buFont typeface="+mj-lt"/>
              <a:buNone/>
            </a:pPr>
            <a:r>
              <a:rPr lang="en-US" dirty="0">
                <a:solidFill>
                  <a:schemeClr val="bg1"/>
                </a:solidFill>
                <a:latin typeface="Calibri" panose="020F0502020204030204" pitchFamily="34" charset="0"/>
                <a:cs typeface="Calibri" panose="020F0502020204030204" pitchFamily="34" charset="0"/>
              </a:rPr>
              <a:t>  Determine overall, which type of delay is the largest contributor for the year 2005, is it arrivals or departures ?</a:t>
            </a:r>
          </a:p>
        </p:txBody>
      </p:sp>
      <p:pic>
        <p:nvPicPr>
          <p:cNvPr id="17" name="Graphic 16" descr="Airplane">
            <a:extLst>
              <a:ext uri="{FF2B5EF4-FFF2-40B4-BE49-F238E27FC236}">
                <a16:creationId xmlns:a16="http://schemas.microsoft.com/office/drawing/2014/main" id="{3A59B38D-FE09-4C0D-985E-916C8474C8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2070" y="269047"/>
            <a:ext cx="364345" cy="364345"/>
          </a:xfrm>
          <a:prstGeom prst="rect">
            <a:avLst/>
          </a:prstGeom>
        </p:spPr>
      </p:pic>
      <p:sp>
        <p:nvSpPr>
          <p:cNvPr id="5" name="Slide Number Placeholder 4">
            <a:extLst>
              <a:ext uri="{FF2B5EF4-FFF2-40B4-BE49-F238E27FC236}">
                <a16:creationId xmlns:a16="http://schemas.microsoft.com/office/drawing/2014/main" id="{F0E2F3A3-665C-F4CD-BFF3-EB4279334A1D}"/>
              </a:ext>
            </a:extLst>
          </p:cNvPr>
          <p:cNvSpPr>
            <a:spLocks noGrp="1"/>
          </p:cNvSpPr>
          <p:nvPr>
            <p:ph type="sldNum" sz="quarter" idx="12"/>
          </p:nvPr>
        </p:nvSpPr>
        <p:spPr/>
        <p:txBody>
          <a:bodyPr/>
          <a:lstStyle/>
          <a:p>
            <a:fld id="{D1C67B19-C6FB-494D-B9BE-B3B19EFE7CEC}" type="slidenum">
              <a:rPr lang="en-US" smtClean="0">
                <a:solidFill>
                  <a:schemeClr val="tx2"/>
                </a:solidFill>
              </a:rPr>
              <a:t>24</a:t>
            </a:fld>
            <a:endParaRPr lang="en-US">
              <a:solidFill>
                <a:schemeClr val="tx2"/>
              </a:solidFill>
            </a:endParaRPr>
          </a:p>
        </p:txBody>
      </p:sp>
      <p:pic>
        <p:nvPicPr>
          <p:cNvPr id="7" name="Picture 6" descr="A screenshot of a computer program&#10;&#10;Description automatically generated">
            <a:extLst>
              <a:ext uri="{FF2B5EF4-FFF2-40B4-BE49-F238E27FC236}">
                <a16:creationId xmlns:a16="http://schemas.microsoft.com/office/drawing/2014/main" id="{BCEE3A63-6937-6B33-9EAE-A5304C4D7D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871" y="1997011"/>
            <a:ext cx="5482729" cy="4226817"/>
          </a:xfrm>
          <a:prstGeom prst="rect">
            <a:avLst/>
          </a:prstGeom>
          <a:ln>
            <a:noFill/>
          </a:ln>
          <a:effectLst>
            <a:outerShdw blurRad="292100" dist="139700" dir="2700000" algn="tl" rotWithShape="0">
              <a:srgbClr val="333333">
                <a:alpha val="65000"/>
              </a:srgbClr>
            </a:outerShdw>
          </a:effectLst>
        </p:spPr>
      </p:pic>
      <p:pic>
        <p:nvPicPr>
          <p:cNvPr id="6" name="Picture 5" descr="A screenshot of a computer error&#10;&#10;Description automatically generated">
            <a:extLst>
              <a:ext uri="{FF2B5EF4-FFF2-40B4-BE49-F238E27FC236}">
                <a16:creationId xmlns:a16="http://schemas.microsoft.com/office/drawing/2014/main" id="{978822D1-9488-B904-25E2-34103EE4BF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1147" y="2108095"/>
            <a:ext cx="5328132" cy="4004647"/>
          </a:xfrm>
          <a:prstGeom prst="rect">
            <a:avLst/>
          </a:prstGeom>
        </p:spPr>
      </p:pic>
      <p:sp>
        <p:nvSpPr>
          <p:cNvPr id="8" name="TextBox 7">
            <a:extLst>
              <a:ext uri="{FF2B5EF4-FFF2-40B4-BE49-F238E27FC236}">
                <a16:creationId xmlns:a16="http://schemas.microsoft.com/office/drawing/2014/main" id="{79A3BBAB-1258-D93E-8468-A4E78D63A710}"/>
              </a:ext>
            </a:extLst>
          </p:cNvPr>
          <p:cNvSpPr txBox="1"/>
          <p:nvPr/>
        </p:nvSpPr>
        <p:spPr>
          <a:xfrm>
            <a:off x="6197600" y="1738763"/>
            <a:ext cx="1494320" cy="369332"/>
          </a:xfrm>
          <a:prstGeom prst="rect">
            <a:avLst/>
          </a:prstGeom>
          <a:noFill/>
        </p:spPr>
        <p:txBody>
          <a:bodyPr wrap="none" rtlCol="0">
            <a:spAutoFit/>
          </a:bodyPr>
          <a:lstStyle/>
          <a:p>
            <a:r>
              <a:rPr lang="en-US" dirty="0"/>
              <a:t>Only with +</a:t>
            </a:r>
            <a:r>
              <a:rPr lang="en-US" dirty="0" err="1"/>
              <a:t>ve</a:t>
            </a:r>
            <a:endParaRPr lang="en-US" dirty="0"/>
          </a:p>
        </p:txBody>
      </p:sp>
    </p:spTree>
    <p:extLst>
      <p:ext uri="{BB962C8B-B14F-4D97-AF65-F5344CB8AC3E}">
        <p14:creationId xmlns:p14="http://schemas.microsoft.com/office/powerpoint/2010/main" val="3518384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p:cNvGrpSpPr/>
        <p:nvPr/>
      </p:nvGrpSpPr>
      <p:grpSpPr>
        <a:xfrm>
          <a:off x="0" y="0"/>
          <a:ext cx="0" cy="0"/>
          <a:chOff x="0" y="0"/>
          <a:chExt cx="0" cy="0"/>
        </a:xfrm>
      </p:grpSpPr>
      <p:sp>
        <p:nvSpPr>
          <p:cNvPr id="13" name="Subtitle 9">
            <a:extLst>
              <a:ext uri="{FF2B5EF4-FFF2-40B4-BE49-F238E27FC236}">
                <a16:creationId xmlns:a16="http://schemas.microsoft.com/office/drawing/2014/main" id="{87CBA9FA-8F99-4A3D-8293-A419AB2FD089}"/>
              </a:ext>
            </a:extLst>
          </p:cNvPr>
          <p:cNvSpPr txBox="1">
            <a:spLocks/>
          </p:cNvSpPr>
          <p:nvPr/>
        </p:nvSpPr>
        <p:spPr>
          <a:xfrm>
            <a:off x="1793720" y="249451"/>
            <a:ext cx="8767860" cy="769442"/>
          </a:xfrm>
          <a:prstGeom prst="rect">
            <a:avLst/>
          </a:prstGeom>
          <a:solidFill>
            <a:schemeClr val="accent2"/>
          </a:solidFill>
        </p:spPr>
        <p:txBody>
          <a:bodyPr>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lvl="0" algn="ctr">
              <a:buFont typeface="+mj-lt"/>
              <a:buNone/>
            </a:pPr>
            <a:r>
              <a:rPr lang="en-US" dirty="0">
                <a:solidFill>
                  <a:schemeClr val="bg1"/>
                </a:solidFill>
                <a:latin typeface="Calibri" panose="020F0502020204030204" pitchFamily="34" charset="0"/>
                <a:cs typeface="Calibri" panose="020F0502020204030204" pitchFamily="34" charset="0"/>
              </a:rPr>
              <a:t>Determine overall, which type of delay is the smallest contributor for the year 2005, arrivals or departures for your airports</a:t>
            </a:r>
          </a:p>
        </p:txBody>
      </p:sp>
      <p:pic>
        <p:nvPicPr>
          <p:cNvPr id="14" name="Graphic 13" descr="Airplane">
            <a:extLst>
              <a:ext uri="{FF2B5EF4-FFF2-40B4-BE49-F238E27FC236}">
                <a16:creationId xmlns:a16="http://schemas.microsoft.com/office/drawing/2014/main" id="{2247FADF-5F90-4C48-B7B4-AE0711F39F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47357" y="603999"/>
            <a:ext cx="364345" cy="296910"/>
          </a:xfrm>
          <a:prstGeom prst="rect">
            <a:avLst/>
          </a:prstGeom>
        </p:spPr>
      </p:pic>
      <p:sp>
        <p:nvSpPr>
          <p:cNvPr id="16" name="TextBox 15">
            <a:extLst>
              <a:ext uri="{FF2B5EF4-FFF2-40B4-BE49-F238E27FC236}">
                <a16:creationId xmlns:a16="http://schemas.microsoft.com/office/drawing/2014/main" id="{0DC731DE-204B-4504-BBA9-2818E84EAF87}"/>
              </a:ext>
            </a:extLst>
          </p:cNvPr>
          <p:cNvSpPr txBox="1"/>
          <p:nvPr/>
        </p:nvSpPr>
        <p:spPr>
          <a:xfrm>
            <a:off x="4010871" y="1421229"/>
            <a:ext cx="3383027" cy="400110"/>
          </a:xfrm>
          <a:prstGeom prst="rect">
            <a:avLst/>
          </a:prstGeom>
          <a:solidFill>
            <a:schemeClr val="bg1"/>
          </a:solidFill>
        </p:spPr>
        <p:txBody>
          <a:bodyPr wrap="square">
            <a:spAutoFit/>
          </a:bodyPr>
          <a:lstStyle/>
          <a:p>
            <a:pPr marR="0" lvl="0">
              <a:spcBef>
                <a:spcPts val="0"/>
              </a:spcBef>
              <a:spcAft>
                <a:spcPts val="0"/>
              </a:spcAft>
            </a:pPr>
            <a:r>
              <a:rPr lang="en-US" sz="2000" u="sng" dirty="0">
                <a:solidFill>
                  <a:schemeClr val="tx2"/>
                </a:solidFill>
                <a:latin typeface="Calibri" panose="020F0502020204030204" pitchFamily="34" charset="0"/>
                <a:ea typeface="+mj-ea"/>
                <a:cs typeface="Calibri" panose="020F0502020204030204" pitchFamily="34" charset="0"/>
              </a:rPr>
              <a:t>Overall Arrival Delays for 2005</a:t>
            </a:r>
          </a:p>
        </p:txBody>
      </p:sp>
      <p:pic>
        <p:nvPicPr>
          <p:cNvPr id="17" name="Picture 16">
            <a:extLst>
              <a:ext uri="{FF2B5EF4-FFF2-40B4-BE49-F238E27FC236}">
                <a16:creationId xmlns:a16="http://schemas.microsoft.com/office/drawing/2014/main" id="{1B1E7075-3728-4B10-A446-C31679264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4" name="Slide Number Placeholder 3">
            <a:extLst>
              <a:ext uri="{FF2B5EF4-FFF2-40B4-BE49-F238E27FC236}">
                <a16:creationId xmlns:a16="http://schemas.microsoft.com/office/drawing/2014/main" id="{60E5027E-9B0A-7202-3A6E-162CCFBB5F4A}"/>
              </a:ext>
            </a:extLst>
          </p:cNvPr>
          <p:cNvSpPr>
            <a:spLocks noGrp="1"/>
          </p:cNvSpPr>
          <p:nvPr>
            <p:ph type="sldNum" sz="quarter" idx="12"/>
          </p:nvPr>
        </p:nvSpPr>
        <p:spPr/>
        <p:txBody>
          <a:bodyPr/>
          <a:lstStyle/>
          <a:p>
            <a:fld id="{D1C67B19-C6FB-494D-B9BE-B3B19EFE7CEC}" type="slidenum">
              <a:rPr lang="en-US" smtClean="0">
                <a:solidFill>
                  <a:schemeClr val="tx2"/>
                </a:solidFill>
              </a:rPr>
              <a:t>25</a:t>
            </a:fld>
            <a:endParaRPr lang="en-US">
              <a:solidFill>
                <a:schemeClr val="tx2"/>
              </a:solidFill>
            </a:endParaRPr>
          </a:p>
        </p:txBody>
      </p:sp>
      <p:pic>
        <p:nvPicPr>
          <p:cNvPr id="7" name="Picture 6" descr="A screenshot of a computer&#10;&#10;Description automatically generated">
            <a:extLst>
              <a:ext uri="{FF2B5EF4-FFF2-40B4-BE49-F238E27FC236}">
                <a16:creationId xmlns:a16="http://schemas.microsoft.com/office/drawing/2014/main" id="{82689906-1F79-4FE3-0736-492EB6AC82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871" y="2306319"/>
            <a:ext cx="5472569" cy="3937747"/>
          </a:xfrm>
          <a:prstGeom prst="rect">
            <a:avLst/>
          </a:prstGeom>
          <a:ln>
            <a:noFill/>
          </a:ln>
          <a:effectLst>
            <a:outerShdw blurRad="292100" dist="139700" dir="2700000" algn="tl" rotWithShape="0">
              <a:srgbClr val="333333">
                <a:alpha val="65000"/>
              </a:srgbClr>
            </a:outerShdw>
          </a:effectLst>
        </p:spPr>
      </p:pic>
      <p:pic>
        <p:nvPicPr>
          <p:cNvPr id="6" name="Picture 5" descr="A computer screen shot of a computer error&#10;&#10;Description automatically generated">
            <a:extLst>
              <a:ext uri="{FF2B5EF4-FFF2-40B4-BE49-F238E27FC236}">
                <a16:creationId xmlns:a16="http://schemas.microsoft.com/office/drawing/2014/main" id="{433E4D88-896B-A7E6-B5C1-691EE55E39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2698" y="2431338"/>
            <a:ext cx="4677378" cy="3792490"/>
          </a:xfrm>
          <a:prstGeom prst="rect">
            <a:avLst/>
          </a:prstGeom>
        </p:spPr>
      </p:pic>
      <p:sp>
        <p:nvSpPr>
          <p:cNvPr id="8" name="TextBox 7">
            <a:extLst>
              <a:ext uri="{FF2B5EF4-FFF2-40B4-BE49-F238E27FC236}">
                <a16:creationId xmlns:a16="http://schemas.microsoft.com/office/drawing/2014/main" id="{06F76928-2AF0-5BDC-5650-7473A976E677}"/>
              </a:ext>
            </a:extLst>
          </p:cNvPr>
          <p:cNvSpPr txBox="1"/>
          <p:nvPr/>
        </p:nvSpPr>
        <p:spPr>
          <a:xfrm>
            <a:off x="6564964" y="2021068"/>
            <a:ext cx="1879041" cy="369332"/>
          </a:xfrm>
          <a:prstGeom prst="rect">
            <a:avLst/>
          </a:prstGeom>
          <a:noFill/>
        </p:spPr>
        <p:txBody>
          <a:bodyPr wrap="none" rtlCol="0">
            <a:spAutoFit/>
          </a:bodyPr>
          <a:lstStyle/>
          <a:p>
            <a:r>
              <a:rPr lang="en-US" dirty="0"/>
              <a:t>Only with +</a:t>
            </a:r>
            <a:r>
              <a:rPr lang="en-US" dirty="0" err="1"/>
              <a:t>ve</a:t>
            </a:r>
            <a:r>
              <a:rPr lang="en-US" dirty="0"/>
              <a:t> </a:t>
            </a:r>
            <a:r>
              <a:rPr lang="en-US" dirty="0" err="1"/>
              <a:t>nos</a:t>
            </a:r>
            <a:endParaRPr lang="en-US" dirty="0"/>
          </a:p>
        </p:txBody>
      </p:sp>
    </p:spTree>
    <p:extLst>
      <p:ext uri="{BB962C8B-B14F-4D97-AF65-F5344CB8AC3E}">
        <p14:creationId xmlns:p14="http://schemas.microsoft.com/office/powerpoint/2010/main" val="225991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F67A983-E733-43EC-8B0C-AFC01CC88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4" name="TextBox 13">
            <a:extLst>
              <a:ext uri="{FF2B5EF4-FFF2-40B4-BE49-F238E27FC236}">
                <a16:creationId xmlns:a16="http://schemas.microsoft.com/office/drawing/2014/main" id="{565FFD50-AE93-488B-BF4A-8A61FA6DC74C}"/>
              </a:ext>
            </a:extLst>
          </p:cNvPr>
          <p:cNvSpPr txBox="1"/>
          <p:nvPr/>
        </p:nvSpPr>
        <p:spPr>
          <a:xfrm>
            <a:off x="3048406" y="160583"/>
            <a:ext cx="6095184" cy="769441"/>
          </a:xfrm>
          <a:prstGeom prst="rect">
            <a:avLst/>
          </a:prstGeom>
          <a:noFill/>
        </p:spPr>
        <p:txBody>
          <a:bodyPr wrap="square">
            <a:spAutoFit/>
          </a:bodyPr>
          <a:lstStyle/>
          <a:p>
            <a:pPr algn="ctr"/>
            <a:r>
              <a:rPr lang="en-US" sz="4400" b="1" u="sng" dirty="0">
                <a:solidFill>
                  <a:schemeClr val="tx2"/>
                </a:solidFill>
                <a:latin typeface="Calibri" panose="020F0502020204030204" pitchFamily="34" charset="0"/>
                <a:cs typeface="Calibri" panose="020F0502020204030204" pitchFamily="34" charset="0"/>
              </a:rPr>
              <a:t>CASE 3: RESULT</a:t>
            </a:r>
            <a:endParaRPr lang="en-US" sz="4400" u="sng" dirty="0">
              <a:solidFill>
                <a:schemeClr val="tx2"/>
              </a:solidFill>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37DDB8C-8729-E881-697C-D9C1DFB929C6}"/>
              </a:ext>
            </a:extLst>
          </p:cNvPr>
          <p:cNvSpPr>
            <a:spLocks noGrp="1"/>
          </p:cNvSpPr>
          <p:nvPr>
            <p:ph type="sldNum" sz="quarter" idx="12"/>
          </p:nvPr>
        </p:nvSpPr>
        <p:spPr/>
        <p:txBody>
          <a:bodyPr/>
          <a:lstStyle/>
          <a:p>
            <a:fld id="{D1C67B19-C6FB-494D-B9BE-B3B19EFE7CEC}" type="slidenum">
              <a:rPr lang="en-US" smtClean="0">
                <a:solidFill>
                  <a:schemeClr val="tx2"/>
                </a:solidFill>
              </a:rPr>
              <a:t>26</a:t>
            </a:fld>
            <a:endParaRPr lang="en-US">
              <a:solidFill>
                <a:schemeClr val="tx2"/>
              </a:solidFill>
            </a:endParaRPr>
          </a:p>
        </p:txBody>
      </p:sp>
      <p:sp>
        <p:nvSpPr>
          <p:cNvPr id="7" name="TextBox 6">
            <a:extLst>
              <a:ext uri="{FF2B5EF4-FFF2-40B4-BE49-F238E27FC236}">
                <a16:creationId xmlns:a16="http://schemas.microsoft.com/office/drawing/2014/main" id="{9074CCEF-CD0F-5F80-1A15-66C1AD6D21ED}"/>
              </a:ext>
            </a:extLst>
          </p:cNvPr>
          <p:cNvSpPr txBox="1"/>
          <p:nvPr/>
        </p:nvSpPr>
        <p:spPr>
          <a:xfrm>
            <a:off x="2147442" y="6205149"/>
            <a:ext cx="7897115" cy="400110"/>
          </a:xfrm>
          <a:prstGeom prst="rect">
            <a:avLst/>
          </a:prstGeom>
          <a:solidFill>
            <a:schemeClr val="bg1"/>
          </a:solidFill>
        </p:spPr>
        <p:txBody>
          <a:bodyPr wrap="square">
            <a:spAutoFit/>
          </a:bodyPr>
          <a:lstStyle/>
          <a:p>
            <a:pPr marR="0" lvl="0">
              <a:spcBef>
                <a:spcPts val="0"/>
              </a:spcBef>
              <a:spcAft>
                <a:spcPts val="0"/>
              </a:spcAft>
            </a:pPr>
            <a:r>
              <a:rPr lang="en-US" sz="2000" u="sng" dirty="0">
                <a:solidFill>
                  <a:schemeClr val="tx2"/>
                </a:solidFill>
                <a:effectLst>
                  <a:innerShdw blurRad="114300">
                    <a:prstClr val="black"/>
                  </a:innerShdw>
                </a:effectLst>
              </a:rPr>
              <a:t>Conclusion</a:t>
            </a:r>
            <a:r>
              <a:rPr lang="en-US" sz="2000" dirty="0">
                <a:solidFill>
                  <a:schemeClr val="tx2"/>
                </a:solidFill>
                <a:effectLst>
                  <a:innerShdw blurRad="114300">
                    <a:prstClr val="black"/>
                  </a:innerShdw>
                </a:effectLst>
              </a:rPr>
              <a:t>: </a:t>
            </a:r>
            <a:r>
              <a:rPr lang="en-US" sz="2000" dirty="0">
                <a:solidFill>
                  <a:schemeClr val="tx2"/>
                </a:solidFill>
                <a:effectLst>
                  <a:innerShdw blurRad="114300">
                    <a:prstClr val="black"/>
                  </a:innerShdw>
                </a:effectLst>
                <a:latin typeface="Calibri" panose="020F0502020204030204" pitchFamily="34" charset="0"/>
                <a:ea typeface="+mj-ea"/>
                <a:cs typeface="Calibri" panose="020F0502020204030204" pitchFamily="34" charset="0"/>
              </a:rPr>
              <a:t>Overall Arrival was the smallest contributor for the year 2005</a:t>
            </a:r>
          </a:p>
        </p:txBody>
      </p:sp>
      <p:pic>
        <p:nvPicPr>
          <p:cNvPr id="23" name="Picture 22" descr="A pink and white rectangular object with numbers&#10;&#10;Description automatically generated with medium confidence">
            <a:extLst>
              <a:ext uri="{FF2B5EF4-FFF2-40B4-BE49-F238E27FC236}">
                <a16:creationId xmlns:a16="http://schemas.microsoft.com/office/drawing/2014/main" id="{8B3DE37E-D992-B773-0682-12D96FCA2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9050" y="958850"/>
            <a:ext cx="7073900" cy="4940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5911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2D5EB118-025F-BE26-5757-9B5C8FB6477B}"/>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B34BA695-4BA8-1672-1B5F-9FDAA11A9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4" name="TextBox 13">
            <a:extLst>
              <a:ext uri="{FF2B5EF4-FFF2-40B4-BE49-F238E27FC236}">
                <a16:creationId xmlns:a16="http://schemas.microsoft.com/office/drawing/2014/main" id="{E38D936C-2411-CCD6-2068-1E847968E7C8}"/>
              </a:ext>
            </a:extLst>
          </p:cNvPr>
          <p:cNvSpPr txBox="1"/>
          <p:nvPr/>
        </p:nvSpPr>
        <p:spPr>
          <a:xfrm>
            <a:off x="2147442" y="173103"/>
            <a:ext cx="8410168" cy="769441"/>
          </a:xfrm>
          <a:prstGeom prst="rect">
            <a:avLst/>
          </a:prstGeom>
          <a:noFill/>
        </p:spPr>
        <p:txBody>
          <a:bodyPr wrap="square">
            <a:spAutoFit/>
          </a:bodyPr>
          <a:lstStyle/>
          <a:p>
            <a:pPr algn="ctr"/>
            <a:r>
              <a:rPr lang="en-US" sz="4400" b="1" u="sng" dirty="0">
                <a:solidFill>
                  <a:schemeClr val="tx2"/>
                </a:solidFill>
                <a:latin typeface="Calibri" panose="020F0502020204030204" pitchFamily="34" charset="0"/>
                <a:cs typeface="Calibri" panose="020F0502020204030204" pitchFamily="34" charset="0"/>
              </a:rPr>
              <a:t>CASE 3: RESULT (only for +</a:t>
            </a:r>
            <a:r>
              <a:rPr lang="en-US" sz="4400" b="1" u="sng" dirty="0" err="1">
                <a:solidFill>
                  <a:schemeClr val="tx2"/>
                </a:solidFill>
                <a:latin typeface="Calibri" panose="020F0502020204030204" pitchFamily="34" charset="0"/>
                <a:cs typeface="Calibri" panose="020F0502020204030204" pitchFamily="34" charset="0"/>
              </a:rPr>
              <a:t>ve</a:t>
            </a:r>
            <a:r>
              <a:rPr lang="en-US" sz="4400" b="1" u="sng" dirty="0">
                <a:solidFill>
                  <a:schemeClr val="tx2"/>
                </a:solidFill>
                <a:latin typeface="Calibri" panose="020F0502020204030204" pitchFamily="34" charset="0"/>
                <a:cs typeface="Calibri" panose="020F0502020204030204" pitchFamily="34" charset="0"/>
              </a:rPr>
              <a:t> </a:t>
            </a:r>
            <a:r>
              <a:rPr lang="en-US" sz="4400" b="1" u="sng" dirty="0" err="1">
                <a:solidFill>
                  <a:schemeClr val="tx2"/>
                </a:solidFill>
                <a:latin typeface="Calibri" panose="020F0502020204030204" pitchFamily="34" charset="0"/>
                <a:cs typeface="Calibri" panose="020F0502020204030204" pitchFamily="34" charset="0"/>
              </a:rPr>
              <a:t>nos</a:t>
            </a:r>
            <a:r>
              <a:rPr lang="en-US" sz="4400" b="1" u="sng" dirty="0">
                <a:solidFill>
                  <a:schemeClr val="tx2"/>
                </a:solidFill>
                <a:latin typeface="Calibri" panose="020F0502020204030204" pitchFamily="34" charset="0"/>
                <a:cs typeface="Calibri" panose="020F0502020204030204" pitchFamily="34" charset="0"/>
              </a:rPr>
              <a:t>)_</a:t>
            </a:r>
            <a:endParaRPr lang="en-US" sz="4400" u="sng" dirty="0">
              <a:solidFill>
                <a:schemeClr val="tx2"/>
              </a:solidFill>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9347DB7-5E2F-FC3E-1F41-00CB96C0C344}"/>
              </a:ext>
            </a:extLst>
          </p:cNvPr>
          <p:cNvSpPr>
            <a:spLocks noGrp="1"/>
          </p:cNvSpPr>
          <p:nvPr>
            <p:ph type="sldNum" sz="quarter" idx="12"/>
          </p:nvPr>
        </p:nvSpPr>
        <p:spPr/>
        <p:txBody>
          <a:bodyPr/>
          <a:lstStyle/>
          <a:p>
            <a:fld id="{D1C67B19-C6FB-494D-B9BE-B3B19EFE7CEC}" type="slidenum">
              <a:rPr lang="en-US" smtClean="0">
                <a:solidFill>
                  <a:schemeClr val="tx2"/>
                </a:solidFill>
              </a:rPr>
              <a:t>27</a:t>
            </a:fld>
            <a:endParaRPr lang="en-US">
              <a:solidFill>
                <a:schemeClr val="tx2"/>
              </a:solidFill>
            </a:endParaRPr>
          </a:p>
        </p:txBody>
      </p:sp>
      <p:sp>
        <p:nvSpPr>
          <p:cNvPr id="7" name="TextBox 6">
            <a:extLst>
              <a:ext uri="{FF2B5EF4-FFF2-40B4-BE49-F238E27FC236}">
                <a16:creationId xmlns:a16="http://schemas.microsoft.com/office/drawing/2014/main" id="{34C020F4-2AF5-2457-9AA1-DE5E9E45F87E}"/>
              </a:ext>
            </a:extLst>
          </p:cNvPr>
          <p:cNvSpPr txBox="1"/>
          <p:nvPr/>
        </p:nvSpPr>
        <p:spPr>
          <a:xfrm>
            <a:off x="2147442" y="5977011"/>
            <a:ext cx="7897115" cy="707886"/>
          </a:xfrm>
          <a:prstGeom prst="rect">
            <a:avLst/>
          </a:prstGeom>
          <a:solidFill>
            <a:schemeClr val="bg1"/>
          </a:solidFill>
        </p:spPr>
        <p:txBody>
          <a:bodyPr wrap="square">
            <a:spAutoFit/>
          </a:bodyPr>
          <a:lstStyle/>
          <a:p>
            <a:pPr marR="0" lvl="0">
              <a:spcBef>
                <a:spcPts val="0"/>
              </a:spcBef>
              <a:spcAft>
                <a:spcPts val="0"/>
              </a:spcAft>
            </a:pPr>
            <a:r>
              <a:rPr lang="en-US" sz="2000" u="sng" dirty="0">
                <a:solidFill>
                  <a:schemeClr val="tx2"/>
                </a:solidFill>
                <a:effectLst>
                  <a:innerShdw blurRad="114300">
                    <a:prstClr val="black"/>
                  </a:innerShdw>
                </a:effectLst>
              </a:rPr>
              <a:t>Conclusion</a:t>
            </a:r>
            <a:r>
              <a:rPr lang="en-US" sz="2000" dirty="0">
                <a:solidFill>
                  <a:schemeClr val="tx2"/>
                </a:solidFill>
                <a:effectLst>
                  <a:innerShdw blurRad="114300">
                    <a:prstClr val="black"/>
                  </a:innerShdw>
                </a:effectLst>
              </a:rPr>
              <a:t>: </a:t>
            </a:r>
            <a:r>
              <a:rPr lang="en-US" sz="2000" dirty="0">
                <a:solidFill>
                  <a:schemeClr val="tx2"/>
                </a:solidFill>
                <a:effectLst>
                  <a:innerShdw blurRad="114300">
                    <a:prstClr val="black"/>
                  </a:innerShdw>
                </a:effectLst>
                <a:latin typeface="Calibri" panose="020F0502020204030204" pitchFamily="34" charset="0"/>
                <a:ea typeface="+mj-ea"/>
                <a:cs typeface="Calibri" panose="020F0502020204030204" pitchFamily="34" charset="0"/>
              </a:rPr>
              <a:t>Overall departure was the smallest contributor for the year 2005 if we consider only delays(positive) without considering early delays</a:t>
            </a:r>
          </a:p>
        </p:txBody>
      </p:sp>
      <p:pic>
        <p:nvPicPr>
          <p:cNvPr id="3" name="Picture 2" descr="A screenshot of a pink and white background&#10;&#10;Description automatically generated">
            <a:extLst>
              <a:ext uri="{FF2B5EF4-FFF2-40B4-BE49-F238E27FC236}">
                <a16:creationId xmlns:a16="http://schemas.microsoft.com/office/drawing/2014/main" id="{691801C7-8880-B563-5D51-47ACA4C72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49" y="961223"/>
            <a:ext cx="7124700" cy="4705350"/>
          </a:xfrm>
          <a:prstGeom prst="rect">
            <a:avLst/>
          </a:prstGeom>
        </p:spPr>
      </p:pic>
    </p:spTree>
    <p:extLst>
      <p:ext uri="{BB962C8B-B14F-4D97-AF65-F5344CB8AC3E}">
        <p14:creationId xmlns:p14="http://schemas.microsoft.com/office/powerpoint/2010/main" val="955310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A35A-0F8D-4943-9C9D-0F8D416E4AC1}"/>
              </a:ext>
            </a:extLst>
          </p:cNvPr>
          <p:cNvSpPr>
            <a:spLocks noGrp="1"/>
          </p:cNvSpPr>
          <p:nvPr>
            <p:ph type="title"/>
          </p:nvPr>
        </p:nvSpPr>
        <p:spPr>
          <a:xfrm>
            <a:off x="1114425" y="2486025"/>
            <a:ext cx="9875520" cy="1356360"/>
          </a:xfrm>
          <a:gradFill>
            <a:gsLst>
              <a:gs pos="16000">
                <a:schemeClr val="accent1">
                  <a:lumMod val="5000"/>
                  <a:lumOff val="95000"/>
                </a:schemeClr>
              </a:gs>
              <a:gs pos="100000">
                <a:srgbClr val="FB8FD6"/>
              </a:gs>
              <a:gs pos="100000">
                <a:srgbClr val="FB8FD6"/>
              </a:gs>
              <a:gs pos="100000">
                <a:srgbClr val="FB8FD6"/>
              </a:gs>
            </a:gsLst>
            <a:lin ang="5400000" scaled="1"/>
          </a:gradFill>
        </p:spPr>
        <p:txBody>
          <a:bodyPr>
            <a:normAutofit/>
          </a:bodyPr>
          <a:lstStyle/>
          <a:p>
            <a:pPr algn="ctr"/>
            <a:r>
              <a:rPr lang="en-US" sz="6000" b="1" dirty="0">
                <a:solidFill>
                  <a:schemeClr val="tx2"/>
                </a:solidFill>
                <a:effectLst>
                  <a:innerShdw blurRad="63500" dist="50800" dir="8100000">
                    <a:prstClr val="black">
                      <a:alpha val="50000"/>
                    </a:prstClr>
                  </a:innerShdw>
                </a:effectLst>
                <a:latin typeface="Calibri" panose="020F0502020204030204" pitchFamily="34" charset="0"/>
                <a:cs typeface="Calibri" panose="020F0502020204030204" pitchFamily="34" charset="0"/>
              </a:rPr>
              <a:t>Team Conclusion Slides</a:t>
            </a:r>
            <a:endParaRPr lang="en-US" sz="6000" dirty="0">
              <a:solidFill>
                <a:schemeClr val="tx2"/>
              </a:solidFill>
              <a:effectLst>
                <a:innerShdw blurRad="63500" dist="50800" dir="8100000">
                  <a:prstClr val="black">
                    <a:alpha val="50000"/>
                  </a:prstClr>
                </a:innerShdw>
              </a:effectLst>
            </a:endParaRPr>
          </a:p>
        </p:txBody>
      </p:sp>
      <p:pic>
        <p:nvPicPr>
          <p:cNvPr id="6" name="Picture 5">
            <a:extLst>
              <a:ext uri="{FF2B5EF4-FFF2-40B4-BE49-F238E27FC236}">
                <a16:creationId xmlns:a16="http://schemas.microsoft.com/office/drawing/2014/main" id="{18724BF3-CF08-40A2-82C5-C71C726F9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pic>
        <p:nvPicPr>
          <p:cNvPr id="10" name="Graphic 9" descr="Airplane">
            <a:extLst>
              <a:ext uri="{FF2B5EF4-FFF2-40B4-BE49-F238E27FC236}">
                <a16:creationId xmlns:a16="http://schemas.microsoft.com/office/drawing/2014/main" id="{C8D95826-E85A-430D-B7C3-E51F011526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9880397" y="2899783"/>
            <a:ext cx="376234" cy="528845"/>
          </a:xfrm>
          <a:prstGeom prst="rect">
            <a:avLst/>
          </a:prstGeom>
        </p:spPr>
      </p:pic>
      <p:sp>
        <p:nvSpPr>
          <p:cNvPr id="4" name="Slide Number Placeholder 3">
            <a:extLst>
              <a:ext uri="{FF2B5EF4-FFF2-40B4-BE49-F238E27FC236}">
                <a16:creationId xmlns:a16="http://schemas.microsoft.com/office/drawing/2014/main" id="{81EBCC3A-14E5-1780-0B48-2A9A4A28D140}"/>
              </a:ext>
            </a:extLst>
          </p:cNvPr>
          <p:cNvSpPr>
            <a:spLocks noGrp="1"/>
          </p:cNvSpPr>
          <p:nvPr>
            <p:ph type="sldNum" sz="quarter" idx="12"/>
          </p:nvPr>
        </p:nvSpPr>
        <p:spPr/>
        <p:txBody>
          <a:bodyPr/>
          <a:lstStyle/>
          <a:p>
            <a:fld id="{D1C67B19-C6FB-494D-B9BE-B3B19EFE7CEC}" type="slidenum">
              <a:rPr lang="en-US" smtClean="0">
                <a:solidFill>
                  <a:schemeClr val="tx2"/>
                </a:solidFill>
              </a:rPr>
              <a:t>28</a:t>
            </a:fld>
            <a:endParaRPr lang="en-US">
              <a:solidFill>
                <a:schemeClr val="tx2"/>
              </a:solidFill>
            </a:endParaRPr>
          </a:p>
        </p:txBody>
      </p:sp>
    </p:spTree>
    <p:extLst>
      <p:ext uri="{BB962C8B-B14F-4D97-AF65-F5344CB8AC3E}">
        <p14:creationId xmlns:p14="http://schemas.microsoft.com/office/powerpoint/2010/main" val="3902326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D2B779D-EF97-4911-B6BB-B775408038A5}"/>
              </a:ext>
            </a:extLst>
          </p:cNvPr>
          <p:cNvSpPr txBox="1"/>
          <p:nvPr/>
        </p:nvSpPr>
        <p:spPr>
          <a:xfrm>
            <a:off x="0" y="134034"/>
            <a:ext cx="11595735" cy="830997"/>
          </a:xfrm>
          <a:prstGeom prst="rect">
            <a:avLst/>
          </a:prstGeom>
          <a:noFill/>
        </p:spPr>
        <p:txBody>
          <a:bodyPr wrap="square">
            <a:spAutoFit/>
          </a:bodyPr>
          <a:lstStyle/>
          <a:p>
            <a:pPr algn="ctr"/>
            <a:r>
              <a:rPr lang="en-US" sz="2400" b="1" u="sng" dirty="0">
                <a:solidFill>
                  <a:schemeClr val="tx2"/>
                </a:solidFill>
                <a:effectLst>
                  <a:innerShdw blurRad="114300">
                    <a:schemeClr val="tx1"/>
                  </a:innerShdw>
                </a:effectLst>
                <a:latin typeface="Calibri" panose="020F0502020204030204" pitchFamily="34" charset="0"/>
                <a:cs typeface="Calibri" panose="020F0502020204030204" pitchFamily="34" charset="0"/>
              </a:rPr>
              <a:t>FOR AIRLINES</a:t>
            </a:r>
            <a:r>
              <a:rPr lang="en-US" sz="2400" b="1" dirty="0">
                <a:solidFill>
                  <a:schemeClr val="tx2"/>
                </a:solidFill>
                <a:effectLst>
                  <a:innerShdw blurRad="114300">
                    <a:schemeClr val="tx1"/>
                  </a:innerShdw>
                </a:effectLst>
                <a:latin typeface="Calibri" panose="020F0502020204030204" pitchFamily="34" charset="0"/>
                <a:cs typeface="Calibri" panose="020F0502020204030204" pitchFamily="34" charset="0"/>
              </a:rPr>
              <a:t>: ATA AIRLINES in 2005 HAD THE LOWEST DELAY </a:t>
            </a:r>
          </a:p>
          <a:p>
            <a:pPr marL="342900" indent="-342900" algn="ctr">
              <a:buFont typeface="Wingdings" panose="05000000000000000000" pitchFamily="2" charset="2"/>
              <a:buChar char="Ø"/>
            </a:pPr>
            <a:endParaRPr lang="en-US" sz="2400" b="1" dirty="0">
              <a:solidFill>
                <a:schemeClr val="tx2"/>
              </a:solidFill>
            </a:endParaRPr>
          </a:p>
        </p:txBody>
      </p:sp>
      <p:pic>
        <p:nvPicPr>
          <p:cNvPr id="8" name="Graphic 7" descr="Airplane">
            <a:extLst>
              <a:ext uri="{FF2B5EF4-FFF2-40B4-BE49-F238E27FC236}">
                <a16:creationId xmlns:a16="http://schemas.microsoft.com/office/drawing/2014/main" id="{DF5F3C1E-3A54-4FE4-B29A-5C917521FF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30007" y="181633"/>
            <a:ext cx="411480" cy="314480"/>
          </a:xfrm>
          <a:prstGeom prst="rect">
            <a:avLst/>
          </a:prstGeom>
        </p:spPr>
      </p:pic>
      <p:pic>
        <p:nvPicPr>
          <p:cNvPr id="5" name="Picture 4">
            <a:extLst>
              <a:ext uri="{FF2B5EF4-FFF2-40B4-BE49-F238E27FC236}">
                <a16:creationId xmlns:a16="http://schemas.microsoft.com/office/drawing/2014/main" id="{E16C73D8-15E8-460A-AC30-E9F3D31F3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1147" y="75596"/>
            <a:ext cx="526555" cy="526555"/>
          </a:xfrm>
          <a:prstGeom prst="rect">
            <a:avLst/>
          </a:prstGeom>
        </p:spPr>
      </p:pic>
      <p:sp>
        <p:nvSpPr>
          <p:cNvPr id="3" name="Slide Number Placeholder 2">
            <a:extLst>
              <a:ext uri="{FF2B5EF4-FFF2-40B4-BE49-F238E27FC236}">
                <a16:creationId xmlns:a16="http://schemas.microsoft.com/office/drawing/2014/main" id="{FD458AE8-A120-DF22-5AD2-9AC0DA7DC60A}"/>
              </a:ext>
            </a:extLst>
          </p:cNvPr>
          <p:cNvSpPr>
            <a:spLocks noGrp="1"/>
          </p:cNvSpPr>
          <p:nvPr>
            <p:ph type="sldNum" sz="quarter" idx="12"/>
          </p:nvPr>
        </p:nvSpPr>
        <p:spPr/>
        <p:txBody>
          <a:bodyPr/>
          <a:lstStyle/>
          <a:p>
            <a:fld id="{D1C67B19-C6FB-494D-B9BE-B3B19EFE7CEC}" type="slidenum">
              <a:rPr lang="en-US" smtClean="0">
                <a:solidFill>
                  <a:schemeClr val="tx2"/>
                </a:solidFill>
              </a:rPr>
              <a:t>29</a:t>
            </a:fld>
            <a:endParaRPr lang="en-US">
              <a:solidFill>
                <a:schemeClr val="tx2"/>
              </a:solidFill>
            </a:endParaRPr>
          </a:p>
        </p:txBody>
      </p:sp>
      <p:sp>
        <p:nvSpPr>
          <p:cNvPr id="12" name="TextBox 11">
            <a:extLst>
              <a:ext uri="{FF2B5EF4-FFF2-40B4-BE49-F238E27FC236}">
                <a16:creationId xmlns:a16="http://schemas.microsoft.com/office/drawing/2014/main" id="{C727EFB8-F846-E48D-3D3C-20D79E753D26}"/>
              </a:ext>
            </a:extLst>
          </p:cNvPr>
          <p:cNvSpPr txBox="1"/>
          <p:nvPr/>
        </p:nvSpPr>
        <p:spPr>
          <a:xfrm>
            <a:off x="609600" y="5286694"/>
            <a:ext cx="9809256" cy="1384995"/>
          </a:xfrm>
          <a:prstGeom prst="rect">
            <a:avLst/>
          </a:prstGeom>
          <a:solidFill>
            <a:schemeClr val="bg1"/>
          </a:solidFill>
        </p:spPr>
        <p:txBody>
          <a:bodyPr wrap="square" rtlCol="0">
            <a:spAutoFit/>
          </a:bodyPr>
          <a:lstStyle/>
          <a:p>
            <a:r>
              <a:rPr lang="en-US" sz="1200" u="sng" dirty="0">
                <a:solidFill>
                  <a:schemeClr val="tx2"/>
                </a:solidFill>
                <a:effectLst>
                  <a:innerShdw blurRad="114300">
                    <a:prstClr val="black"/>
                  </a:innerShdw>
                </a:effectLst>
                <a:latin typeface=".SF NS"/>
              </a:rPr>
              <a:t>Conclusion:</a:t>
            </a:r>
            <a:r>
              <a:rPr lang="en-US" sz="1200" dirty="0">
                <a:solidFill>
                  <a:schemeClr val="tx2"/>
                </a:solidFill>
                <a:effectLst>
                  <a:innerShdw blurRad="114300">
                    <a:prstClr val="black"/>
                  </a:innerShdw>
                </a:effectLst>
                <a:latin typeface=".SF NS"/>
              </a:rPr>
              <a:t> </a:t>
            </a:r>
          </a:p>
          <a:p>
            <a:pPr marL="342900" indent="-342900">
              <a:buFont typeface="+mj-lt"/>
              <a:buAutoNum type="arabicPeriod"/>
            </a:pPr>
            <a:r>
              <a:rPr lang="en-US" sz="1200" dirty="0"/>
              <a:t>Airlines in 2005 tend to have lower total delay times compared to earlier years, with </a:t>
            </a:r>
            <a:r>
              <a:rPr lang="en-US" sz="1200" b="1" dirty="0"/>
              <a:t>ATA Airlines</a:t>
            </a:r>
            <a:r>
              <a:rPr lang="en-US" sz="1200" dirty="0"/>
              <a:t> and </a:t>
            </a:r>
            <a:r>
              <a:rPr lang="en-US" sz="1200" b="1" dirty="0"/>
              <a:t>Frontier Airlines</a:t>
            </a:r>
            <a:r>
              <a:rPr lang="en-US" sz="1200" dirty="0"/>
              <a:t> showing relatively better performance.</a:t>
            </a:r>
          </a:p>
          <a:p>
            <a:pPr marL="342900" indent="-342900">
              <a:buFont typeface="+mj-lt"/>
              <a:buAutoNum type="arabicPeriod"/>
            </a:pPr>
            <a:r>
              <a:rPr lang="en-US" sz="1200" dirty="0"/>
              <a:t>Airlines like </a:t>
            </a:r>
            <a:r>
              <a:rPr lang="en-US" sz="1200" b="1" dirty="0"/>
              <a:t>America West</a:t>
            </a:r>
            <a:r>
              <a:rPr lang="en-US" sz="1200" dirty="0"/>
              <a:t> in 1990 and </a:t>
            </a:r>
            <a:r>
              <a:rPr lang="en-US" sz="1200" b="1" dirty="0"/>
              <a:t>Midway Airlines</a:t>
            </a:r>
            <a:r>
              <a:rPr lang="en-US" sz="1200" dirty="0"/>
              <a:t> in 1991 show very high delays, indicating that operational challenges were more prominent for these airlines during that period.</a:t>
            </a:r>
          </a:p>
          <a:p>
            <a:pPr marL="342900" indent="-342900">
              <a:buFont typeface="+mj-lt"/>
              <a:buAutoNum type="arabicPeriod"/>
            </a:pPr>
            <a:r>
              <a:rPr lang="en-US" sz="1200" b="1" dirty="0"/>
              <a:t>Focus on Improvement Needed for Independence Air and Early 1990s Airlines</a:t>
            </a:r>
            <a:r>
              <a:rPr lang="en-US" sz="1200" dirty="0"/>
              <a:t>: </a:t>
            </a:r>
            <a:r>
              <a:rPr lang="en-US" sz="1200" b="1" dirty="0"/>
              <a:t>Independence Air</a:t>
            </a:r>
            <a:r>
              <a:rPr lang="en-US" sz="1200" dirty="0"/>
              <a:t> (2005) and the airlines in the early 1990s could benefit from analyzing and improving their operations to reduce delays.</a:t>
            </a:r>
            <a:endParaRPr lang="en-US" sz="1200" dirty="0">
              <a:solidFill>
                <a:schemeClr val="tx2"/>
              </a:solidFill>
              <a:effectLst>
                <a:innerShdw blurRad="114300">
                  <a:prstClr val="black"/>
                </a:innerShdw>
              </a:effectLst>
              <a:latin typeface=".SF NS"/>
            </a:endParaRPr>
          </a:p>
        </p:txBody>
      </p:sp>
      <p:pic>
        <p:nvPicPr>
          <p:cNvPr id="22" name="Picture 21" descr="A graph with purple and blue rectangles&#10;&#10;Description automatically generated">
            <a:extLst>
              <a:ext uri="{FF2B5EF4-FFF2-40B4-BE49-F238E27FC236}">
                <a16:creationId xmlns:a16="http://schemas.microsoft.com/office/drawing/2014/main" id="{84FCCA1C-1769-17DC-F3BA-17BDF06191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5775" y="878808"/>
            <a:ext cx="8824184" cy="4125350"/>
          </a:xfrm>
          <a:prstGeom prst="rect">
            <a:avLst/>
          </a:prstGeom>
        </p:spPr>
      </p:pic>
    </p:spTree>
    <p:extLst>
      <p:ext uri="{BB962C8B-B14F-4D97-AF65-F5344CB8AC3E}">
        <p14:creationId xmlns:p14="http://schemas.microsoft.com/office/powerpoint/2010/main" val="1764398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C0DD7BF-8F3D-4D34-A37A-85563D3D6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A82C64D9-D855-4343-BB40-3E465EFFA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1" name="Straight Connector 30">
            <a:extLst>
              <a:ext uri="{FF2B5EF4-FFF2-40B4-BE49-F238E27FC236}">
                <a16:creationId xmlns:a16="http://schemas.microsoft.com/office/drawing/2014/main" id="{106D061A-80BB-4A08-8350-176FFFDCC3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1D28865-DAC3-4EAC-B42B-184C35CF4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descr="A close-up of a cassette tape&#10;&#10;Description automatically generated">
            <a:extLst>
              <a:ext uri="{FF2B5EF4-FFF2-40B4-BE49-F238E27FC236}">
                <a16:creationId xmlns:a16="http://schemas.microsoft.com/office/drawing/2014/main" id="{327A702E-7450-4A2E-B3C9-6E69446E9C7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035" r="1" b="1253"/>
          <a:stretch/>
        </p:blipFill>
        <p:spPr>
          <a:xfrm>
            <a:off x="231140" y="246888"/>
            <a:ext cx="11732261" cy="6382512"/>
          </a:xfrm>
          <a:prstGeom prst="rect">
            <a:avLst/>
          </a:prstGeom>
        </p:spPr>
      </p:pic>
      <p:cxnSp>
        <p:nvCxnSpPr>
          <p:cNvPr id="33" name="Straight Connector 32">
            <a:extLst>
              <a:ext uri="{FF2B5EF4-FFF2-40B4-BE49-F238E27FC236}">
                <a16:creationId xmlns:a16="http://schemas.microsoft.com/office/drawing/2014/main" id="{07145BC3-9603-4ECC-912F-3BF8A00927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5EAD111-C3BE-407E-BFD8-A91749ECA75C}"/>
              </a:ext>
            </a:extLst>
          </p:cNvPr>
          <p:cNvSpPr>
            <a:spLocks noGrp="1"/>
          </p:cNvSpPr>
          <p:nvPr>
            <p:ph type="title" idx="4294967295"/>
          </p:nvPr>
        </p:nvSpPr>
        <p:spPr>
          <a:xfrm>
            <a:off x="1109980" y="882376"/>
            <a:ext cx="9966960" cy="2926080"/>
          </a:xfrm>
        </p:spPr>
        <p:txBody>
          <a:bodyPr vert="horz" lIns="91440" tIns="45720" rIns="91440" bIns="45720" rtlCol="0" anchor="b">
            <a:normAutofit/>
          </a:bodyPr>
          <a:lstStyle/>
          <a:p>
            <a:pPr algn="ctr">
              <a:lnSpc>
                <a:spcPct val="85000"/>
              </a:lnSpc>
            </a:pPr>
            <a:r>
              <a:rPr lang="en-US" sz="7200" b="1" cap="all" dirty="0">
                <a:solidFill>
                  <a:srgbClr val="FFFFFF"/>
                </a:solidFill>
              </a:rPr>
              <a:t>SARAH ANNIE GEORGE</a:t>
            </a:r>
          </a:p>
        </p:txBody>
      </p:sp>
      <p:sp>
        <p:nvSpPr>
          <p:cNvPr id="3" name="Content Placeholder 2">
            <a:extLst>
              <a:ext uri="{FF2B5EF4-FFF2-40B4-BE49-F238E27FC236}">
                <a16:creationId xmlns:a16="http://schemas.microsoft.com/office/drawing/2014/main" id="{994FE89B-9F6A-488C-90AF-AC92283336B2}"/>
              </a:ext>
            </a:extLst>
          </p:cNvPr>
          <p:cNvSpPr>
            <a:spLocks noGrp="1"/>
          </p:cNvSpPr>
          <p:nvPr>
            <p:ph idx="4294967295"/>
          </p:nvPr>
        </p:nvSpPr>
        <p:spPr>
          <a:xfrm>
            <a:off x="1709530" y="3869634"/>
            <a:ext cx="8767860" cy="1388165"/>
          </a:xfrm>
        </p:spPr>
        <p:txBody>
          <a:bodyPr vert="horz" lIns="91440" tIns="45720" rIns="91440" bIns="45720" rtlCol="0">
            <a:normAutofit fontScale="70000" lnSpcReduction="20000"/>
          </a:bodyPr>
          <a:lstStyle/>
          <a:p>
            <a:pPr marL="0" indent="0" algn="ctr">
              <a:buNone/>
            </a:pPr>
            <a:r>
              <a:rPr lang="en-US" sz="7200" dirty="0">
                <a:solidFill>
                  <a:srgbClr val="FFFFFF"/>
                </a:solidFill>
              </a:rPr>
              <a:t>Year – 2005 </a:t>
            </a:r>
          </a:p>
          <a:p>
            <a:pPr marL="0" indent="0" algn="ctr">
              <a:buNone/>
            </a:pPr>
            <a:r>
              <a:rPr lang="en-US" sz="7200" dirty="0">
                <a:solidFill>
                  <a:srgbClr val="FFFFFF"/>
                </a:solidFill>
              </a:rPr>
              <a:t>Operating System: MAC</a:t>
            </a:r>
          </a:p>
        </p:txBody>
      </p:sp>
      <p:pic>
        <p:nvPicPr>
          <p:cNvPr id="12" name="Picture 11" descr="A yellow and blue logo&#10;&#10;Description automatically generated">
            <a:extLst>
              <a:ext uri="{FF2B5EF4-FFF2-40B4-BE49-F238E27FC236}">
                <a16:creationId xmlns:a16="http://schemas.microsoft.com/office/drawing/2014/main" id="{E06062F7-B09E-405C-B293-A7A5D6AE1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5" name="Slide Number Placeholder 4">
            <a:extLst>
              <a:ext uri="{FF2B5EF4-FFF2-40B4-BE49-F238E27FC236}">
                <a16:creationId xmlns:a16="http://schemas.microsoft.com/office/drawing/2014/main" id="{CDA7DFDB-48BF-4EC2-904C-1833853CB70D}"/>
              </a:ext>
            </a:extLst>
          </p:cNvPr>
          <p:cNvSpPr>
            <a:spLocks noGrp="1"/>
          </p:cNvSpPr>
          <p:nvPr>
            <p:ph type="sldNum" sz="quarter" idx="12"/>
          </p:nvPr>
        </p:nvSpPr>
        <p:spPr/>
        <p:txBody>
          <a:bodyPr/>
          <a:lstStyle/>
          <a:p>
            <a:fld id="{D1C67B19-C6FB-494D-B9BE-B3B19EFE7CEC}" type="slidenum">
              <a:rPr lang="en-US" smtClean="0"/>
              <a:t>3</a:t>
            </a:fld>
            <a:endParaRPr lang="en-US"/>
          </a:p>
        </p:txBody>
      </p:sp>
    </p:spTree>
    <p:extLst>
      <p:ext uri="{BB962C8B-B14F-4D97-AF65-F5344CB8AC3E}">
        <p14:creationId xmlns:p14="http://schemas.microsoft.com/office/powerpoint/2010/main" val="2902093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2CD7A31-F143-4056-A601-809D510EBBC5}"/>
              </a:ext>
            </a:extLst>
          </p:cNvPr>
          <p:cNvSpPr txBox="1"/>
          <p:nvPr/>
        </p:nvSpPr>
        <p:spPr>
          <a:xfrm>
            <a:off x="-326763" y="75596"/>
            <a:ext cx="12260580" cy="830997"/>
          </a:xfrm>
          <a:prstGeom prst="rect">
            <a:avLst/>
          </a:prstGeom>
          <a:noFill/>
        </p:spPr>
        <p:txBody>
          <a:bodyPr wrap="square">
            <a:spAutoFit/>
          </a:bodyPr>
          <a:lstStyle/>
          <a:p>
            <a:pPr algn="ctr"/>
            <a:r>
              <a:rPr lang="en-US" sz="2400" b="1" u="sng" dirty="0">
                <a:solidFill>
                  <a:schemeClr val="tx2"/>
                </a:solidFill>
                <a:effectLst>
                  <a:innerShdw blurRad="114300">
                    <a:schemeClr val="tx1"/>
                  </a:innerShdw>
                </a:effectLst>
                <a:latin typeface="Calibri" panose="020F0502020204030204" pitchFamily="34" charset="0"/>
                <a:cs typeface="Calibri" panose="020F0502020204030204" pitchFamily="34" charset="0"/>
              </a:rPr>
              <a:t>OVERALL DELAY PERFORMANCE BY AIRPORTS: </a:t>
            </a:r>
            <a:r>
              <a:rPr lang="en-US" sz="2400" b="1" dirty="0">
                <a:solidFill>
                  <a:schemeClr val="tx2"/>
                </a:solidFill>
                <a:effectLst>
                  <a:innerShdw blurRad="114300">
                    <a:prstClr val="black"/>
                  </a:innerShdw>
                </a:effectLst>
                <a:latin typeface="Calibri" panose="020F0502020204030204" pitchFamily="34" charset="0"/>
                <a:cs typeface="Calibri" panose="020F0502020204030204" pitchFamily="34" charset="0"/>
              </a:rPr>
              <a:t>Airport Rafael Hernandez in 1991 Had The lowest Delay time</a:t>
            </a:r>
          </a:p>
        </p:txBody>
      </p:sp>
      <p:pic>
        <p:nvPicPr>
          <p:cNvPr id="8" name="Graphic 7" descr="Airplane">
            <a:extLst>
              <a:ext uri="{FF2B5EF4-FFF2-40B4-BE49-F238E27FC236}">
                <a16:creationId xmlns:a16="http://schemas.microsoft.com/office/drawing/2014/main" id="{A14BEDA4-CCD0-46E0-AF93-009F4D4EB8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95715" y="467231"/>
            <a:ext cx="411480" cy="335409"/>
          </a:xfrm>
          <a:prstGeom prst="rect">
            <a:avLst/>
          </a:prstGeom>
        </p:spPr>
      </p:pic>
      <p:pic>
        <p:nvPicPr>
          <p:cNvPr id="5" name="Picture 4">
            <a:extLst>
              <a:ext uri="{FF2B5EF4-FFF2-40B4-BE49-F238E27FC236}">
                <a16:creationId xmlns:a16="http://schemas.microsoft.com/office/drawing/2014/main" id="{E1D2CE5B-DA5A-4814-8F5B-61579AF0D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1147" y="75596"/>
            <a:ext cx="526555" cy="526555"/>
          </a:xfrm>
          <a:prstGeom prst="rect">
            <a:avLst/>
          </a:prstGeom>
        </p:spPr>
      </p:pic>
      <p:sp>
        <p:nvSpPr>
          <p:cNvPr id="3" name="Slide Number Placeholder 2">
            <a:extLst>
              <a:ext uri="{FF2B5EF4-FFF2-40B4-BE49-F238E27FC236}">
                <a16:creationId xmlns:a16="http://schemas.microsoft.com/office/drawing/2014/main" id="{F8C57F26-940B-EF32-BDEF-00C986152F82}"/>
              </a:ext>
            </a:extLst>
          </p:cNvPr>
          <p:cNvSpPr>
            <a:spLocks noGrp="1"/>
          </p:cNvSpPr>
          <p:nvPr>
            <p:ph type="sldNum" sz="quarter" idx="12"/>
          </p:nvPr>
        </p:nvSpPr>
        <p:spPr/>
        <p:txBody>
          <a:bodyPr/>
          <a:lstStyle/>
          <a:p>
            <a:fld id="{D1C67B19-C6FB-494D-B9BE-B3B19EFE7CEC}" type="slidenum">
              <a:rPr lang="en-US" smtClean="0">
                <a:solidFill>
                  <a:schemeClr val="tx2"/>
                </a:solidFill>
              </a:rPr>
              <a:t>30</a:t>
            </a:fld>
            <a:endParaRPr lang="en-US">
              <a:solidFill>
                <a:schemeClr val="tx2"/>
              </a:solidFill>
            </a:endParaRPr>
          </a:p>
        </p:txBody>
      </p:sp>
      <p:sp>
        <p:nvSpPr>
          <p:cNvPr id="30" name="TextBox 29">
            <a:extLst>
              <a:ext uri="{FF2B5EF4-FFF2-40B4-BE49-F238E27FC236}">
                <a16:creationId xmlns:a16="http://schemas.microsoft.com/office/drawing/2014/main" id="{68F1F264-40BF-DF0F-5CFD-DFDEEAEEAA9E}"/>
              </a:ext>
            </a:extLst>
          </p:cNvPr>
          <p:cNvSpPr txBox="1"/>
          <p:nvPr/>
        </p:nvSpPr>
        <p:spPr>
          <a:xfrm>
            <a:off x="939697" y="5491299"/>
            <a:ext cx="9461571" cy="1200329"/>
          </a:xfrm>
          <a:prstGeom prst="rect">
            <a:avLst/>
          </a:prstGeom>
          <a:solidFill>
            <a:schemeClr val="bg1"/>
          </a:solidFill>
        </p:spPr>
        <p:txBody>
          <a:bodyPr wrap="square" rtlCol="0">
            <a:spAutoFit/>
          </a:bodyPr>
          <a:lstStyle/>
          <a:p>
            <a:r>
              <a:rPr lang="en-US" sz="1200" b="1" u="sng" dirty="0">
                <a:solidFill>
                  <a:schemeClr val="tx2"/>
                </a:solidFill>
                <a:effectLst>
                  <a:innerShdw blurRad="114300">
                    <a:prstClr val="black"/>
                  </a:innerShdw>
                </a:effectLst>
                <a:latin typeface=".SF NS"/>
              </a:rPr>
              <a:t>Conclusion</a:t>
            </a:r>
            <a:r>
              <a:rPr lang="en-US" sz="1200" u="sng" dirty="0">
                <a:solidFill>
                  <a:schemeClr val="tx2"/>
                </a:solidFill>
                <a:effectLst>
                  <a:innerShdw blurRad="114300">
                    <a:prstClr val="black"/>
                  </a:innerShdw>
                </a:effectLst>
                <a:latin typeface=".SF NS"/>
              </a:rPr>
              <a:t>:</a:t>
            </a:r>
            <a:r>
              <a:rPr lang="en-US" sz="1200" dirty="0">
                <a:solidFill>
                  <a:schemeClr val="tx2"/>
                </a:solidFill>
                <a:effectLst>
                  <a:innerShdw blurRad="114300">
                    <a:prstClr val="black"/>
                  </a:innerShdw>
                </a:effectLst>
                <a:latin typeface=".SF NS"/>
              </a:rPr>
              <a:t> </a:t>
            </a:r>
          </a:p>
          <a:p>
            <a:pPr marL="342900" indent="-342900">
              <a:buFont typeface="+mj-lt"/>
              <a:buAutoNum type="arabicPeriod"/>
            </a:pPr>
            <a:r>
              <a:rPr lang="en-US" sz="1200" dirty="0"/>
              <a:t>In addition to Rafael Hernandez airport in 1991, 2005 Airports Perform Good showing much low delays.</a:t>
            </a:r>
          </a:p>
          <a:p>
            <a:pPr marL="342900" indent="-342900">
              <a:buFont typeface="+mj-lt"/>
              <a:buAutoNum type="arabicPeriod"/>
            </a:pPr>
            <a:r>
              <a:rPr lang="en-US" sz="1200" dirty="0"/>
              <a:t>Outagamie County Regional (33.4 hours) and Friedman Memorial (23.75 hours) in 1990, as well as Lake Tahoe (20.2 hours) in 1991, have significantly higher delays.</a:t>
            </a:r>
          </a:p>
          <a:p>
            <a:pPr marL="342900" indent="-342900">
              <a:buFont typeface="+mj-lt"/>
              <a:buAutoNum type="arabicPeriod"/>
            </a:pPr>
            <a:r>
              <a:rPr lang="en-US" sz="1200" dirty="0"/>
              <a:t>The lower delays in 2005 and 1991 indicate possible improvements in airport management and efficiency over time, leading to better on-time performance for recent years.</a:t>
            </a:r>
            <a:endParaRPr lang="en-US" sz="1200" dirty="0">
              <a:solidFill>
                <a:schemeClr val="tx2"/>
              </a:solidFill>
              <a:effectLst>
                <a:innerShdw blurRad="114300">
                  <a:prstClr val="black"/>
                </a:innerShdw>
              </a:effectLst>
              <a:latin typeface=".SF NS"/>
            </a:endParaRPr>
          </a:p>
        </p:txBody>
      </p:sp>
      <p:pic>
        <p:nvPicPr>
          <p:cNvPr id="34" name="Picture 33" descr="A graph with purple and white text&#10;&#10;Description automatically generated with medium confidence">
            <a:extLst>
              <a:ext uri="{FF2B5EF4-FFF2-40B4-BE49-F238E27FC236}">
                <a16:creationId xmlns:a16="http://schemas.microsoft.com/office/drawing/2014/main" id="{102979FD-E468-DE5E-5A38-A6D5913197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2450" y="958850"/>
            <a:ext cx="7772400" cy="4492516"/>
          </a:xfrm>
          <a:prstGeom prst="rect">
            <a:avLst/>
          </a:prstGeom>
        </p:spPr>
      </p:pic>
    </p:spTree>
    <p:extLst>
      <p:ext uri="{BB962C8B-B14F-4D97-AF65-F5344CB8AC3E}">
        <p14:creationId xmlns:p14="http://schemas.microsoft.com/office/powerpoint/2010/main" val="1866972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8A4724B4-99B0-CAFC-495E-B903747B609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DA5514C-18C2-6C90-7BBD-489A4145D75A}"/>
              </a:ext>
            </a:extLst>
          </p:cNvPr>
          <p:cNvSpPr txBox="1"/>
          <p:nvPr/>
        </p:nvSpPr>
        <p:spPr>
          <a:xfrm>
            <a:off x="-68580" y="125097"/>
            <a:ext cx="12260580" cy="954107"/>
          </a:xfrm>
          <a:prstGeom prst="rect">
            <a:avLst/>
          </a:prstGeom>
          <a:noFill/>
        </p:spPr>
        <p:txBody>
          <a:bodyPr wrap="square">
            <a:spAutoFit/>
          </a:bodyPr>
          <a:lstStyle/>
          <a:p>
            <a:pPr algn="ctr"/>
            <a:r>
              <a:rPr lang="en-US" sz="2800" b="1" u="sng" dirty="0">
                <a:solidFill>
                  <a:schemeClr val="tx2"/>
                </a:solidFill>
                <a:effectLst>
                  <a:innerShdw blurRad="114300">
                    <a:prstClr val="black"/>
                  </a:innerShdw>
                </a:effectLst>
                <a:latin typeface="Calibri" panose="020F0502020204030204" pitchFamily="34" charset="0"/>
                <a:cs typeface="Calibri" panose="020F0502020204030204" pitchFamily="34" charset="0"/>
              </a:rPr>
              <a:t>Delay time from the Origin</a:t>
            </a:r>
            <a:r>
              <a:rPr lang="en-US" sz="2800" b="1" dirty="0">
                <a:solidFill>
                  <a:schemeClr val="tx2"/>
                </a:solidFill>
                <a:effectLst>
                  <a:innerShdw blurRad="114300">
                    <a:prstClr val="black"/>
                  </a:innerShdw>
                </a:effectLst>
                <a:latin typeface="Calibri" panose="020F0502020204030204" pitchFamily="34" charset="0"/>
                <a:cs typeface="Calibri" panose="020F0502020204030204" pitchFamily="34" charset="0"/>
              </a:rPr>
              <a:t>: Airport Cheyenne in 2005 Had The lowest</a:t>
            </a:r>
          </a:p>
          <a:p>
            <a:pPr algn="ctr"/>
            <a:r>
              <a:rPr lang="en-US" sz="2800" b="1" dirty="0">
                <a:solidFill>
                  <a:schemeClr val="tx2"/>
                </a:solidFill>
                <a:effectLst>
                  <a:innerShdw blurRad="114300">
                    <a:prstClr val="black"/>
                  </a:innerShdw>
                </a:effectLst>
                <a:latin typeface="Calibri" panose="020F0502020204030204" pitchFamily="34" charset="0"/>
                <a:cs typeface="Calibri" panose="020F0502020204030204" pitchFamily="34" charset="0"/>
              </a:rPr>
              <a:t> Delay time</a:t>
            </a:r>
            <a:endParaRPr lang="en-US" sz="2000" b="1" dirty="0">
              <a:solidFill>
                <a:schemeClr val="tx2"/>
              </a:solidFill>
              <a:effectLst>
                <a:innerShdw blurRad="114300">
                  <a:prstClr val="black"/>
                </a:innerShdw>
              </a:effectLst>
              <a:latin typeface="Calibri" panose="020F0502020204030204" pitchFamily="34" charset="0"/>
              <a:cs typeface="Calibri" panose="020F0502020204030204" pitchFamily="34" charset="0"/>
            </a:endParaRPr>
          </a:p>
        </p:txBody>
      </p:sp>
      <p:pic>
        <p:nvPicPr>
          <p:cNvPr id="8" name="Graphic 7" descr="Airplane">
            <a:extLst>
              <a:ext uri="{FF2B5EF4-FFF2-40B4-BE49-F238E27FC236}">
                <a16:creationId xmlns:a16="http://schemas.microsoft.com/office/drawing/2014/main" id="{59E12B95-3082-9DD5-A091-FA1480A02E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98087" y="651280"/>
            <a:ext cx="411480" cy="303894"/>
          </a:xfrm>
          <a:prstGeom prst="rect">
            <a:avLst/>
          </a:prstGeom>
        </p:spPr>
      </p:pic>
      <p:pic>
        <p:nvPicPr>
          <p:cNvPr id="5" name="Picture 4">
            <a:extLst>
              <a:ext uri="{FF2B5EF4-FFF2-40B4-BE49-F238E27FC236}">
                <a16:creationId xmlns:a16="http://schemas.microsoft.com/office/drawing/2014/main" id="{1F6A73B2-FF1C-1BBE-8585-2F972BDBC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1147" y="75596"/>
            <a:ext cx="526555" cy="526555"/>
          </a:xfrm>
          <a:prstGeom prst="rect">
            <a:avLst/>
          </a:prstGeom>
        </p:spPr>
      </p:pic>
      <p:sp>
        <p:nvSpPr>
          <p:cNvPr id="3" name="Slide Number Placeholder 2">
            <a:extLst>
              <a:ext uri="{FF2B5EF4-FFF2-40B4-BE49-F238E27FC236}">
                <a16:creationId xmlns:a16="http://schemas.microsoft.com/office/drawing/2014/main" id="{9CAE1716-20D4-7F3F-8699-E7C31E77DE62}"/>
              </a:ext>
            </a:extLst>
          </p:cNvPr>
          <p:cNvSpPr>
            <a:spLocks noGrp="1"/>
          </p:cNvSpPr>
          <p:nvPr>
            <p:ph type="sldNum" sz="quarter" idx="12"/>
          </p:nvPr>
        </p:nvSpPr>
        <p:spPr/>
        <p:txBody>
          <a:bodyPr/>
          <a:lstStyle/>
          <a:p>
            <a:fld id="{D1C67B19-C6FB-494D-B9BE-B3B19EFE7CEC}" type="slidenum">
              <a:rPr lang="en-US" smtClean="0">
                <a:solidFill>
                  <a:schemeClr val="tx2"/>
                </a:solidFill>
              </a:rPr>
              <a:t>31</a:t>
            </a:fld>
            <a:endParaRPr lang="en-US">
              <a:solidFill>
                <a:schemeClr val="tx2"/>
              </a:solidFill>
            </a:endParaRPr>
          </a:p>
        </p:txBody>
      </p:sp>
      <p:pic>
        <p:nvPicPr>
          <p:cNvPr id="4" name="Picture 3" descr="A screenshot of a computer&#10;&#10;Description automatically generated">
            <a:extLst>
              <a:ext uri="{FF2B5EF4-FFF2-40B4-BE49-F238E27FC236}">
                <a16:creationId xmlns:a16="http://schemas.microsoft.com/office/drawing/2014/main" id="{CB7BE058-35A9-A30B-F610-D4A2BC7084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6150" y="1270000"/>
            <a:ext cx="7759700" cy="4318000"/>
          </a:xfrm>
          <a:prstGeom prst="rect">
            <a:avLst/>
          </a:prstGeom>
        </p:spPr>
      </p:pic>
      <p:sp>
        <p:nvSpPr>
          <p:cNvPr id="2" name="TextBox 1">
            <a:extLst>
              <a:ext uri="{FF2B5EF4-FFF2-40B4-BE49-F238E27FC236}">
                <a16:creationId xmlns:a16="http://schemas.microsoft.com/office/drawing/2014/main" id="{FB927318-BE0D-D174-3155-45738A451447}"/>
              </a:ext>
            </a:extLst>
          </p:cNvPr>
          <p:cNvSpPr txBox="1"/>
          <p:nvPr/>
        </p:nvSpPr>
        <p:spPr>
          <a:xfrm>
            <a:off x="1025759" y="5728321"/>
            <a:ext cx="9461571" cy="461665"/>
          </a:xfrm>
          <a:prstGeom prst="rect">
            <a:avLst/>
          </a:prstGeom>
          <a:solidFill>
            <a:schemeClr val="bg1"/>
          </a:solidFill>
        </p:spPr>
        <p:txBody>
          <a:bodyPr wrap="square" rtlCol="0">
            <a:spAutoFit/>
          </a:bodyPr>
          <a:lstStyle/>
          <a:p>
            <a:r>
              <a:rPr lang="en-US" sz="1200" b="1" u="sng" dirty="0">
                <a:solidFill>
                  <a:schemeClr val="tx2"/>
                </a:solidFill>
                <a:effectLst>
                  <a:innerShdw blurRad="114300">
                    <a:prstClr val="black"/>
                  </a:innerShdw>
                </a:effectLst>
                <a:latin typeface=".SF NS"/>
              </a:rPr>
              <a:t>Conclusion</a:t>
            </a:r>
            <a:r>
              <a:rPr lang="en-US" sz="1200" u="sng" dirty="0">
                <a:solidFill>
                  <a:schemeClr val="tx2"/>
                </a:solidFill>
                <a:effectLst>
                  <a:innerShdw blurRad="114300">
                    <a:prstClr val="black"/>
                  </a:innerShdw>
                </a:effectLst>
                <a:latin typeface=".SF NS"/>
              </a:rPr>
              <a:t>:</a:t>
            </a:r>
            <a:r>
              <a:rPr lang="en-US" sz="1200" dirty="0">
                <a:solidFill>
                  <a:schemeClr val="tx2"/>
                </a:solidFill>
                <a:effectLst>
                  <a:innerShdw blurRad="114300">
                    <a:prstClr val="black"/>
                  </a:innerShdw>
                </a:effectLst>
                <a:latin typeface=".SF NS"/>
              </a:rPr>
              <a:t> </a:t>
            </a:r>
          </a:p>
          <a:p>
            <a:pPr marL="342900" indent="-342900">
              <a:buFont typeface="+mj-lt"/>
              <a:buAutoNum type="arabicPeriod"/>
            </a:pPr>
            <a:r>
              <a:rPr lang="en-US" sz="1200" dirty="0">
                <a:solidFill>
                  <a:schemeClr val="tx2"/>
                </a:solidFill>
                <a:effectLst>
                  <a:innerShdw blurRad="114300">
                    <a:prstClr val="black"/>
                  </a:innerShdw>
                </a:effectLst>
                <a:latin typeface=".SF NS"/>
              </a:rPr>
              <a:t>Flights flying from Cheyenne in 2005 had the least delays and flights flying from William B Hartsfield-Atlanta Intl in 1991 had the most delays</a:t>
            </a:r>
          </a:p>
        </p:txBody>
      </p:sp>
    </p:spTree>
    <p:extLst>
      <p:ext uri="{BB962C8B-B14F-4D97-AF65-F5344CB8AC3E}">
        <p14:creationId xmlns:p14="http://schemas.microsoft.com/office/powerpoint/2010/main" val="89931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FB8B5A94-9ACD-C82D-3686-75387A6D0F2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BC0EDED-DA3D-A366-6121-14AB474E9F4C}"/>
              </a:ext>
            </a:extLst>
          </p:cNvPr>
          <p:cNvSpPr txBox="1"/>
          <p:nvPr/>
        </p:nvSpPr>
        <p:spPr>
          <a:xfrm>
            <a:off x="262558" y="51733"/>
            <a:ext cx="11208247" cy="954107"/>
          </a:xfrm>
          <a:prstGeom prst="rect">
            <a:avLst/>
          </a:prstGeom>
          <a:noFill/>
        </p:spPr>
        <p:txBody>
          <a:bodyPr wrap="square">
            <a:spAutoFit/>
          </a:bodyPr>
          <a:lstStyle/>
          <a:p>
            <a:pPr algn="ctr"/>
            <a:r>
              <a:rPr lang="en-US" sz="2800" b="1" u="sng" dirty="0">
                <a:solidFill>
                  <a:schemeClr val="tx2"/>
                </a:solidFill>
                <a:effectLst>
                  <a:innerShdw blurRad="114300">
                    <a:prstClr val="black"/>
                  </a:innerShdw>
                </a:effectLst>
                <a:latin typeface="Calibri" panose="020F0502020204030204" pitchFamily="34" charset="0"/>
                <a:cs typeface="Calibri" panose="020F0502020204030204" pitchFamily="34" charset="0"/>
              </a:rPr>
              <a:t>Delay time from the Destination</a:t>
            </a:r>
            <a:r>
              <a:rPr lang="en-US" sz="2800" b="1" dirty="0">
                <a:solidFill>
                  <a:schemeClr val="tx2"/>
                </a:solidFill>
                <a:effectLst>
                  <a:innerShdw blurRad="114300">
                    <a:prstClr val="black"/>
                  </a:innerShdw>
                </a:effectLst>
                <a:latin typeface="Calibri" panose="020F0502020204030204" pitchFamily="34" charset="0"/>
                <a:cs typeface="Calibri" panose="020F0502020204030204" pitchFamily="34" charset="0"/>
              </a:rPr>
              <a:t>: Airport Victoria Regional in 2005 Had The lowest Delay time</a:t>
            </a:r>
            <a:endParaRPr lang="en-US" sz="2000" b="1" dirty="0">
              <a:solidFill>
                <a:schemeClr val="tx2"/>
              </a:solidFill>
              <a:effectLst>
                <a:innerShdw blurRad="114300">
                  <a:prstClr val="black"/>
                </a:innerShdw>
              </a:effectLst>
              <a:latin typeface="Calibri" panose="020F0502020204030204" pitchFamily="34" charset="0"/>
              <a:cs typeface="Calibri" panose="020F0502020204030204" pitchFamily="34" charset="0"/>
            </a:endParaRPr>
          </a:p>
        </p:txBody>
      </p:sp>
      <p:pic>
        <p:nvPicPr>
          <p:cNvPr id="8" name="Graphic 7" descr="Airplane">
            <a:extLst>
              <a:ext uri="{FF2B5EF4-FFF2-40B4-BE49-F238E27FC236}">
                <a16:creationId xmlns:a16="http://schemas.microsoft.com/office/drawing/2014/main" id="{20790479-05FB-0B36-2CA2-D29D1FDB25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3347" y="601804"/>
            <a:ext cx="411480" cy="303894"/>
          </a:xfrm>
          <a:prstGeom prst="rect">
            <a:avLst/>
          </a:prstGeom>
        </p:spPr>
      </p:pic>
      <p:pic>
        <p:nvPicPr>
          <p:cNvPr id="5" name="Picture 4">
            <a:extLst>
              <a:ext uri="{FF2B5EF4-FFF2-40B4-BE49-F238E27FC236}">
                <a16:creationId xmlns:a16="http://schemas.microsoft.com/office/drawing/2014/main" id="{C88787A9-8075-C561-9159-AF8C3E89C2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1147" y="75596"/>
            <a:ext cx="526555" cy="526555"/>
          </a:xfrm>
          <a:prstGeom prst="rect">
            <a:avLst/>
          </a:prstGeom>
        </p:spPr>
      </p:pic>
      <p:sp>
        <p:nvSpPr>
          <p:cNvPr id="3" name="Slide Number Placeholder 2">
            <a:extLst>
              <a:ext uri="{FF2B5EF4-FFF2-40B4-BE49-F238E27FC236}">
                <a16:creationId xmlns:a16="http://schemas.microsoft.com/office/drawing/2014/main" id="{701EFB9E-3656-6640-D3C4-5FD05A4F3C32}"/>
              </a:ext>
            </a:extLst>
          </p:cNvPr>
          <p:cNvSpPr>
            <a:spLocks noGrp="1"/>
          </p:cNvSpPr>
          <p:nvPr>
            <p:ph type="sldNum" sz="quarter" idx="12"/>
          </p:nvPr>
        </p:nvSpPr>
        <p:spPr/>
        <p:txBody>
          <a:bodyPr/>
          <a:lstStyle/>
          <a:p>
            <a:fld id="{D1C67B19-C6FB-494D-B9BE-B3B19EFE7CEC}" type="slidenum">
              <a:rPr lang="en-US" smtClean="0">
                <a:solidFill>
                  <a:schemeClr val="tx2"/>
                </a:solidFill>
              </a:rPr>
              <a:t>32</a:t>
            </a:fld>
            <a:endParaRPr lang="en-US">
              <a:solidFill>
                <a:schemeClr val="tx2"/>
              </a:solidFill>
            </a:endParaRPr>
          </a:p>
        </p:txBody>
      </p:sp>
      <p:pic>
        <p:nvPicPr>
          <p:cNvPr id="13" name="Picture 12" descr="A screenshot of a computer&#10;&#10;Description automatically generated">
            <a:extLst>
              <a:ext uri="{FF2B5EF4-FFF2-40B4-BE49-F238E27FC236}">
                <a16:creationId xmlns:a16="http://schemas.microsoft.com/office/drawing/2014/main" id="{EC032DFB-F216-A9D9-834A-EE48051DE8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885" y="1222527"/>
            <a:ext cx="6946900" cy="4180470"/>
          </a:xfrm>
          <a:prstGeom prst="rect">
            <a:avLst/>
          </a:prstGeom>
        </p:spPr>
      </p:pic>
      <p:sp>
        <p:nvSpPr>
          <p:cNvPr id="7" name="TextBox 6">
            <a:extLst>
              <a:ext uri="{FF2B5EF4-FFF2-40B4-BE49-F238E27FC236}">
                <a16:creationId xmlns:a16="http://schemas.microsoft.com/office/drawing/2014/main" id="{3EB2D696-10E4-30FB-D8EA-338B4552B2BA}"/>
              </a:ext>
            </a:extLst>
          </p:cNvPr>
          <p:cNvSpPr txBox="1"/>
          <p:nvPr/>
        </p:nvSpPr>
        <p:spPr>
          <a:xfrm>
            <a:off x="1025759" y="5728321"/>
            <a:ext cx="9461571" cy="830997"/>
          </a:xfrm>
          <a:prstGeom prst="rect">
            <a:avLst/>
          </a:prstGeom>
          <a:solidFill>
            <a:schemeClr val="bg1"/>
          </a:solidFill>
        </p:spPr>
        <p:txBody>
          <a:bodyPr wrap="square" rtlCol="0">
            <a:spAutoFit/>
          </a:bodyPr>
          <a:lstStyle/>
          <a:p>
            <a:r>
              <a:rPr lang="en-US" sz="1200" b="1" u="sng" dirty="0">
                <a:solidFill>
                  <a:schemeClr val="tx2"/>
                </a:solidFill>
                <a:effectLst>
                  <a:innerShdw blurRad="114300">
                    <a:prstClr val="black"/>
                  </a:innerShdw>
                </a:effectLst>
                <a:latin typeface=".SF NS"/>
              </a:rPr>
              <a:t>Conclusion</a:t>
            </a:r>
            <a:r>
              <a:rPr lang="en-US" sz="1200" u="sng" dirty="0">
                <a:solidFill>
                  <a:schemeClr val="tx2"/>
                </a:solidFill>
                <a:effectLst>
                  <a:innerShdw blurRad="114300">
                    <a:prstClr val="black"/>
                  </a:innerShdw>
                </a:effectLst>
                <a:latin typeface=".SF NS"/>
              </a:rPr>
              <a:t>:</a:t>
            </a:r>
            <a:r>
              <a:rPr lang="en-US" sz="1200" dirty="0">
                <a:solidFill>
                  <a:schemeClr val="tx2"/>
                </a:solidFill>
                <a:effectLst>
                  <a:innerShdw blurRad="114300">
                    <a:prstClr val="black"/>
                  </a:innerShdw>
                </a:effectLst>
                <a:latin typeface=".SF NS"/>
              </a:rPr>
              <a:t> </a:t>
            </a:r>
          </a:p>
          <a:p>
            <a:pPr marL="342900" indent="-342900">
              <a:buFont typeface="+mj-lt"/>
              <a:buAutoNum type="arabicPeriod"/>
            </a:pPr>
            <a:r>
              <a:rPr lang="en-US" sz="1200" dirty="0">
                <a:solidFill>
                  <a:schemeClr val="tx2"/>
                </a:solidFill>
                <a:effectLst>
                  <a:innerShdw blurRad="114300">
                    <a:prstClr val="black"/>
                  </a:innerShdw>
                </a:effectLst>
                <a:latin typeface=".SF NS"/>
              </a:rPr>
              <a:t>Flights landing at Victoria Regional airport in 2005 had the least delays and flights landing at William B Hartsfield-Atlanta Intl in 1991 had the most delays</a:t>
            </a:r>
          </a:p>
          <a:p>
            <a:pPr marL="342900" indent="-342900">
              <a:buFont typeface="+mj-lt"/>
              <a:buAutoNum type="arabicPeriod"/>
            </a:pPr>
            <a:r>
              <a:rPr lang="en-US" sz="1200" dirty="0">
                <a:solidFill>
                  <a:schemeClr val="tx2"/>
                </a:solidFill>
                <a:effectLst>
                  <a:innerShdw blurRad="114300">
                    <a:prstClr val="black"/>
                  </a:innerShdw>
                </a:effectLst>
                <a:latin typeface=".SF NS"/>
              </a:rPr>
              <a:t>In conclusion William B Hartsfield-Atlanta airport in 1991 had the most origin and destination delays</a:t>
            </a:r>
          </a:p>
        </p:txBody>
      </p:sp>
    </p:spTree>
    <p:extLst>
      <p:ext uri="{BB962C8B-B14F-4D97-AF65-F5344CB8AC3E}">
        <p14:creationId xmlns:p14="http://schemas.microsoft.com/office/powerpoint/2010/main" val="1058076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DF9BBA67-9F88-C1C0-44B9-9608FFEE321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F475877-6D4D-0E24-6E58-0704B7245944}"/>
              </a:ext>
            </a:extLst>
          </p:cNvPr>
          <p:cNvSpPr txBox="1"/>
          <p:nvPr/>
        </p:nvSpPr>
        <p:spPr>
          <a:xfrm>
            <a:off x="262557" y="137153"/>
            <a:ext cx="11208247" cy="523220"/>
          </a:xfrm>
          <a:prstGeom prst="rect">
            <a:avLst/>
          </a:prstGeom>
          <a:noFill/>
        </p:spPr>
        <p:txBody>
          <a:bodyPr wrap="square">
            <a:spAutoFit/>
          </a:bodyPr>
          <a:lstStyle/>
          <a:p>
            <a:pPr algn="ctr"/>
            <a:r>
              <a:rPr lang="en-US" sz="2800" b="1" u="sng" dirty="0">
                <a:solidFill>
                  <a:schemeClr val="tx2"/>
                </a:solidFill>
                <a:effectLst>
                  <a:innerShdw blurRad="114300">
                    <a:prstClr val="black"/>
                  </a:innerShdw>
                </a:effectLst>
                <a:latin typeface="Calibri" panose="020F0502020204030204" pitchFamily="34" charset="0"/>
                <a:cs typeface="Calibri" panose="020F0502020204030204" pitchFamily="34" charset="0"/>
              </a:rPr>
              <a:t>Overall delay performance Analysis of Airports by the year</a:t>
            </a:r>
          </a:p>
        </p:txBody>
      </p:sp>
      <p:pic>
        <p:nvPicPr>
          <p:cNvPr id="8" name="Graphic 7" descr="Airplane">
            <a:extLst>
              <a:ext uri="{FF2B5EF4-FFF2-40B4-BE49-F238E27FC236}">
                <a16:creationId xmlns:a16="http://schemas.microsoft.com/office/drawing/2014/main" id="{01F58A4B-ED73-1DE9-F784-6C928EDE73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2638" y="258395"/>
            <a:ext cx="411480" cy="303894"/>
          </a:xfrm>
          <a:prstGeom prst="rect">
            <a:avLst/>
          </a:prstGeom>
        </p:spPr>
      </p:pic>
      <p:pic>
        <p:nvPicPr>
          <p:cNvPr id="5" name="Picture 4">
            <a:extLst>
              <a:ext uri="{FF2B5EF4-FFF2-40B4-BE49-F238E27FC236}">
                <a16:creationId xmlns:a16="http://schemas.microsoft.com/office/drawing/2014/main" id="{97618D6F-3586-165D-0453-DB9C8B6A9C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1147" y="75596"/>
            <a:ext cx="526555" cy="526555"/>
          </a:xfrm>
          <a:prstGeom prst="rect">
            <a:avLst/>
          </a:prstGeom>
        </p:spPr>
      </p:pic>
      <p:sp>
        <p:nvSpPr>
          <p:cNvPr id="3" name="Slide Number Placeholder 2">
            <a:extLst>
              <a:ext uri="{FF2B5EF4-FFF2-40B4-BE49-F238E27FC236}">
                <a16:creationId xmlns:a16="http://schemas.microsoft.com/office/drawing/2014/main" id="{9D8D0929-9F4F-1595-7A95-9C092B83FCAB}"/>
              </a:ext>
            </a:extLst>
          </p:cNvPr>
          <p:cNvSpPr>
            <a:spLocks noGrp="1"/>
          </p:cNvSpPr>
          <p:nvPr>
            <p:ph type="sldNum" sz="quarter" idx="12"/>
          </p:nvPr>
        </p:nvSpPr>
        <p:spPr/>
        <p:txBody>
          <a:bodyPr/>
          <a:lstStyle/>
          <a:p>
            <a:fld id="{D1C67B19-C6FB-494D-B9BE-B3B19EFE7CEC}" type="slidenum">
              <a:rPr lang="en-US" smtClean="0">
                <a:solidFill>
                  <a:schemeClr val="tx2"/>
                </a:solidFill>
              </a:rPr>
              <a:t>33</a:t>
            </a:fld>
            <a:endParaRPr lang="en-US">
              <a:solidFill>
                <a:schemeClr val="tx2"/>
              </a:solidFill>
            </a:endParaRPr>
          </a:p>
        </p:txBody>
      </p:sp>
      <p:sp>
        <p:nvSpPr>
          <p:cNvPr id="14" name="TextBox 13">
            <a:extLst>
              <a:ext uri="{FF2B5EF4-FFF2-40B4-BE49-F238E27FC236}">
                <a16:creationId xmlns:a16="http://schemas.microsoft.com/office/drawing/2014/main" id="{3D693437-16FE-6E60-88EE-1A168D05F031}"/>
              </a:ext>
            </a:extLst>
          </p:cNvPr>
          <p:cNvSpPr txBox="1"/>
          <p:nvPr/>
        </p:nvSpPr>
        <p:spPr>
          <a:xfrm>
            <a:off x="1135457" y="5593580"/>
            <a:ext cx="9047181" cy="1169551"/>
          </a:xfrm>
          <a:prstGeom prst="rect">
            <a:avLst/>
          </a:prstGeom>
          <a:solidFill>
            <a:schemeClr val="bg1"/>
          </a:solidFill>
        </p:spPr>
        <p:txBody>
          <a:bodyPr wrap="square" rtlCol="0">
            <a:spAutoFit/>
          </a:bodyPr>
          <a:lstStyle/>
          <a:p>
            <a:r>
              <a:rPr lang="en-US" sz="1400" u="sng" dirty="0">
                <a:solidFill>
                  <a:schemeClr val="tx2"/>
                </a:solidFill>
                <a:effectLst>
                  <a:innerShdw blurRad="114300">
                    <a:prstClr val="black"/>
                  </a:innerShdw>
                </a:effectLst>
                <a:latin typeface=".SF NS"/>
              </a:rPr>
              <a:t>Conclusion:</a:t>
            </a:r>
            <a:r>
              <a:rPr lang="en-US" sz="1400" dirty="0">
                <a:solidFill>
                  <a:schemeClr val="tx2"/>
                </a:solidFill>
                <a:effectLst>
                  <a:innerShdw blurRad="114300">
                    <a:prstClr val="black"/>
                  </a:innerShdw>
                </a:effectLst>
                <a:latin typeface=".SF NS"/>
              </a:rPr>
              <a:t> We can see how the delays are through the years. 2005 has been the best year with the lowest delays overall. A</a:t>
            </a:r>
            <a:r>
              <a:rPr lang="en-US" sz="1400" dirty="0"/>
              <a:t>irports from 1990 (like Outagamie County Regional) show significantly higher delays than airports from 2005 (like Cheyenne, Ogden-Hinckley, and Inyokern), which may indicate an improvement in delay management over the years. High delays can point to factors such as location, traffic volume, or operational efficiency affecting delay times.</a:t>
            </a:r>
          </a:p>
          <a:p>
            <a:endParaRPr lang="en-US" sz="1400" dirty="0">
              <a:solidFill>
                <a:schemeClr val="tx2"/>
              </a:solidFill>
              <a:effectLst>
                <a:innerShdw blurRad="114300">
                  <a:prstClr val="black"/>
                </a:innerShdw>
              </a:effectLst>
              <a:latin typeface=".SF NS"/>
            </a:endParaRPr>
          </a:p>
        </p:txBody>
      </p:sp>
      <p:pic>
        <p:nvPicPr>
          <p:cNvPr id="4" name="Picture 3" descr="A graph with blue and white bars&#10;&#10;Description automatically generated with medium confidence">
            <a:extLst>
              <a:ext uri="{FF2B5EF4-FFF2-40B4-BE49-F238E27FC236}">
                <a16:creationId xmlns:a16="http://schemas.microsoft.com/office/drawing/2014/main" id="{0F9F6C06-EB54-6818-7686-324355C5AC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831" y="1035161"/>
            <a:ext cx="5981700" cy="3975100"/>
          </a:xfrm>
          <a:prstGeom prst="rect">
            <a:avLst/>
          </a:prstGeom>
        </p:spPr>
      </p:pic>
    </p:spTree>
    <p:extLst>
      <p:ext uri="{BB962C8B-B14F-4D97-AF65-F5344CB8AC3E}">
        <p14:creationId xmlns:p14="http://schemas.microsoft.com/office/powerpoint/2010/main" val="333119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A35A-0F8D-4943-9C9D-0F8D416E4AC1}"/>
              </a:ext>
            </a:extLst>
          </p:cNvPr>
          <p:cNvSpPr>
            <a:spLocks noGrp="1"/>
          </p:cNvSpPr>
          <p:nvPr>
            <p:ph type="title"/>
          </p:nvPr>
        </p:nvSpPr>
        <p:spPr>
          <a:xfrm>
            <a:off x="1160227" y="2136052"/>
            <a:ext cx="9875520" cy="2071458"/>
          </a:xfrm>
          <a:gradFill>
            <a:gsLst>
              <a:gs pos="6000">
                <a:schemeClr val="accent1">
                  <a:lumMod val="5000"/>
                  <a:lumOff val="95000"/>
                </a:schemeClr>
              </a:gs>
              <a:gs pos="64000">
                <a:srgbClr val="FB8FD6"/>
              </a:gs>
              <a:gs pos="84000">
                <a:srgbClr val="FB8FD6"/>
              </a:gs>
              <a:gs pos="100000">
                <a:srgbClr val="FB8FD6"/>
              </a:gs>
            </a:gsLst>
            <a:lin ang="5400000" scaled="1"/>
          </a:gradFill>
        </p:spPr>
        <p:txBody>
          <a:bodyPr>
            <a:normAutofit/>
          </a:bodyPr>
          <a:lstStyle/>
          <a:p>
            <a:pPr algn="ctr"/>
            <a:r>
              <a:rPr lang="en-US" b="1" dirty="0">
                <a:solidFill>
                  <a:schemeClr val="tx2"/>
                </a:solidFill>
                <a:effectLst>
                  <a:innerShdw blurRad="114300">
                    <a:prstClr val="black"/>
                  </a:innerShdw>
                </a:effectLst>
                <a:latin typeface="Calibri" panose="020F0502020204030204" pitchFamily="34" charset="0"/>
                <a:cs typeface="Calibri" panose="020F0502020204030204" pitchFamily="34" charset="0"/>
              </a:rPr>
              <a:t>Thank you!</a:t>
            </a:r>
            <a:br>
              <a:rPr lang="en-US" b="1" dirty="0">
                <a:solidFill>
                  <a:schemeClr val="tx2"/>
                </a:solidFill>
                <a:effectLst>
                  <a:innerShdw blurRad="114300">
                    <a:prstClr val="black"/>
                  </a:innerShdw>
                </a:effectLst>
                <a:latin typeface="Calibri" panose="020F0502020204030204" pitchFamily="34" charset="0"/>
                <a:cs typeface="Calibri" panose="020F0502020204030204" pitchFamily="34" charset="0"/>
              </a:rPr>
            </a:br>
            <a:br>
              <a:rPr lang="en-US" b="1" dirty="0">
                <a:solidFill>
                  <a:schemeClr val="tx2"/>
                </a:solidFill>
                <a:effectLst>
                  <a:innerShdw blurRad="114300">
                    <a:prstClr val="black"/>
                  </a:innerShdw>
                </a:effectLst>
                <a:latin typeface="Calibri" panose="020F0502020204030204" pitchFamily="34" charset="0"/>
                <a:cs typeface="Calibri" panose="020F0502020204030204" pitchFamily="34" charset="0"/>
              </a:rPr>
            </a:br>
            <a:r>
              <a:rPr lang="en-US" b="1" dirty="0">
                <a:solidFill>
                  <a:schemeClr val="tx2"/>
                </a:solidFill>
                <a:effectLst>
                  <a:innerShdw blurRad="114300">
                    <a:prstClr val="black"/>
                  </a:innerShdw>
                </a:effectLst>
                <a:latin typeface="Calibri" panose="020F0502020204030204" pitchFamily="34" charset="0"/>
                <a:cs typeface="Calibri" panose="020F0502020204030204" pitchFamily="34" charset="0"/>
              </a:rPr>
              <a:t>Any questions?</a:t>
            </a:r>
            <a:endParaRPr lang="en-US" dirty="0">
              <a:solidFill>
                <a:schemeClr val="tx2"/>
              </a:solidFill>
              <a:effectLst>
                <a:innerShdw blurRad="114300">
                  <a:prstClr val="black"/>
                </a:innerShdw>
              </a:effectLst>
            </a:endParaRPr>
          </a:p>
        </p:txBody>
      </p:sp>
      <p:pic>
        <p:nvPicPr>
          <p:cNvPr id="6" name="Picture 5">
            <a:extLst>
              <a:ext uri="{FF2B5EF4-FFF2-40B4-BE49-F238E27FC236}">
                <a16:creationId xmlns:a16="http://schemas.microsoft.com/office/drawing/2014/main" id="{18724BF3-CF08-40A2-82C5-C71C726F9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pic>
        <p:nvPicPr>
          <p:cNvPr id="10" name="Graphic 9" descr="Airplane">
            <a:extLst>
              <a:ext uri="{FF2B5EF4-FFF2-40B4-BE49-F238E27FC236}">
                <a16:creationId xmlns:a16="http://schemas.microsoft.com/office/drawing/2014/main" id="{C8D95826-E85A-430D-B7C3-E51F011526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9421418" y="2915365"/>
            <a:ext cx="376234" cy="497679"/>
          </a:xfrm>
          <a:prstGeom prst="rect">
            <a:avLst/>
          </a:prstGeom>
        </p:spPr>
      </p:pic>
      <p:pic>
        <p:nvPicPr>
          <p:cNvPr id="3" name="Graphic 2" descr="Airplane">
            <a:extLst>
              <a:ext uri="{FF2B5EF4-FFF2-40B4-BE49-F238E27FC236}">
                <a16:creationId xmlns:a16="http://schemas.microsoft.com/office/drawing/2014/main" id="{76666F42-308E-BC27-CBAF-C7B7178F9C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8377365" y="2476363"/>
            <a:ext cx="376234" cy="497679"/>
          </a:xfrm>
          <a:prstGeom prst="rect">
            <a:avLst/>
          </a:prstGeom>
        </p:spPr>
      </p:pic>
      <p:sp>
        <p:nvSpPr>
          <p:cNvPr id="5" name="Slide Number Placeholder 4">
            <a:extLst>
              <a:ext uri="{FF2B5EF4-FFF2-40B4-BE49-F238E27FC236}">
                <a16:creationId xmlns:a16="http://schemas.microsoft.com/office/drawing/2014/main" id="{3CF7DF35-07C4-49A8-B8E2-1F7E5CF65DB1}"/>
              </a:ext>
            </a:extLst>
          </p:cNvPr>
          <p:cNvSpPr>
            <a:spLocks noGrp="1"/>
          </p:cNvSpPr>
          <p:nvPr>
            <p:ph type="sldNum" sz="quarter" idx="12"/>
          </p:nvPr>
        </p:nvSpPr>
        <p:spPr/>
        <p:txBody>
          <a:bodyPr/>
          <a:lstStyle/>
          <a:p>
            <a:fld id="{D1C67B19-C6FB-494D-B9BE-B3B19EFE7CEC}" type="slidenum">
              <a:rPr lang="en-US" smtClean="0">
                <a:solidFill>
                  <a:schemeClr val="tx2"/>
                </a:solidFill>
              </a:rPr>
              <a:t>34</a:t>
            </a:fld>
            <a:endParaRPr lang="en-US">
              <a:solidFill>
                <a:schemeClr val="tx2"/>
              </a:solidFill>
            </a:endParaRPr>
          </a:p>
        </p:txBody>
      </p:sp>
    </p:spTree>
    <p:extLst>
      <p:ext uri="{BB962C8B-B14F-4D97-AF65-F5344CB8AC3E}">
        <p14:creationId xmlns:p14="http://schemas.microsoft.com/office/powerpoint/2010/main" val="210896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7DE42-24B8-41BA-9AD1-510C921150BC}"/>
              </a:ext>
            </a:extLst>
          </p:cNvPr>
          <p:cNvSpPr>
            <a:spLocks noGrp="1"/>
          </p:cNvSpPr>
          <p:nvPr>
            <p:ph type="title"/>
          </p:nvPr>
        </p:nvSpPr>
        <p:spPr>
          <a:xfrm>
            <a:off x="0" y="108658"/>
            <a:ext cx="12192000" cy="1403547"/>
          </a:xfrm>
          <a:ln>
            <a:noFill/>
          </a:ln>
        </p:spPr>
        <p:txBody>
          <a:bodyPr>
            <a:normAutofit/>
          </a:bodyPr>
          <a:lstStyle/>
          <a:p>
            <a:r>
              <a:rPr lang="en-US" sz="2400" b="1" u="sng" dirty="0">
                <a:solidFill>
                  <a:schemeClr val="tx2"/>
                </a:solidFill>
                <a:effectLst>
                  <a:innerShdw blurRad="114300">
                    <a:prstClr val="black"/>
                  </a:innerShdw>
                </a:effectLst>
                <a:latin typeface="Calibri" panose="020F0502020204030204" pitchFamily="34" charset="0"/>
                <a:cs typeface="Calibri" panose="020F0502020204030204" pitchFamily="34" charset="0"/>
              </a:rPr>
              <a:t>SARAH ANNIE GEORGE</a:t>
            </a:r>
            <a:br>
              <a:rPr lang="en-US" sz="2400" b="1" dirty="0">
                <a:solidFill>
                  <a:schemeClr val="tx2"/>
                </a:solidFill>
                <a:effectLst>
                  <a:innerShdw blurRad="114300">
                    <a:prstClr val="black"/>
                  </a:innerShdw>
                </a:effectLst>
                <a:latin typeface="Calibri" panose="020F0502020204030204" pitchFamily="34" charset="0"/>
                <a:cs typeface="Calibri" panose="020F0502020204030204" pitchFamily="34" charset="0"/>
              </a:rPr>
            </a:br>
            <a:r>
              <a:rPr lang="en-US" sz="4400" b="1" dirty="0">
                <a:solidFill>
                  <a:schemeClr val="tx2"/>
                </a:solidFill>
                <a:effectLst>
                  <a:innerShdw blurRad="114300">
                    <a:prstClr val="black"/>
                  </a:innerShdw>
                </a:effectLst>
                <a:latin typeface="Calibri" panose="020F0502020204030204" pitchFamily="34" charset="0"/>
                <a:cs typeface="Calibri" panose="020F0502020204030204" pitchFamily="34" charset="0"/>
              </a:rPr>
              <a:t>Data source</a:t>
            </a:r>
            <a:br>
              <a:rPr lang="en-US" sz="2000" dirty="0">
                <a:solidFill>
                  <a:schemeClr val="tx2"/>
                </a:solidFill>
                <a:effectLst>
                  <a:innerShdw blurRad="114300">
                    <a:prstClr val="black"/>
                  </a:innerShdw>
                </a:effectLst>
              </a:rPr>
            </a:br>
            <a:endParaRPr lang="en-US" sz="2000" dirty="0">
              <a:solidFill>
                <a:schemeClr val="tx2"/>
              </a:solidFill>
              <a:effectLst>
                <a:innerShdw blurRad="114300">
                  <a:prstClr val="black"/>
                </a:innerShdw>
              </a:effectLst>
            </a:endParaRPr>
          </a:p>
        </p:txBody>
      </p:sp>
      <p:sp>
        <p:nvSpPr>
          <p:cNvPr id="3" name="Content Placeholder 2">
            <a:extLst>
              <a:ext uri="{FF2B5EF4-FFF2-40B4-BE49-F238E27FC236}">
                <a16:creationId xmlns:a16="http://schemas.microsoft.com/office/drawing/2014/main" id="{D788BCD2-0FE5-4737-AFA4-E60E5C7423BA}"/>
              </a:ext>
            </a:extLst>
          </p:cNvPr>
          <p:cNvSpPr>
            <a:spLocks noGrp="1"/>
          </p:cNvSpPr>
          <p:nvPr>
            <p:ph type="body" idx="1"/>
          </p:nvPr>
        </p:nvSpPr>
        <p:spPr>
          <a:xfrm>
            <a:off x="132080" y="1315743"/>
            <a:ext cx="11927840" cy="1850159"/>
          </a:xfrm>
          <a:noFill/>
          <a:ln>
            <a:noFill/>
          </a:ln>
        </p:spPr>
        <p:txBody>
          <a:bodyPr>
            <a:normAutofit/>
          </a:bodyPr>
          <a:lstStyle/>
          <a:p>
            <a:r>
              <a:rPr lang="en-US" sz="2000" b="1" dirty="0">
                <a:solidFill>
                  <a:schemeClr val="tx2"/>
                </a:solidFill>
                <a:effectLst>
                  <a:innerShdw blurRad="114300">
                    <a:prstClr val="black"/>
                  </a:innerShdw>
                </a:effectLst>
                <a:latin typeface="Arial" panose="020B0604020202020204" pitchFamily="34" charset="0"/>
                <a:cs typeface="Arial" panose="020B0604020202020204" pitchFamily="34" charset="0"/>
              </a:rPr>
              <a:t>Airline On Time Data </a:t>
            </a:r>
          </a:p>
          <a:p>
            <a:pPr algn="l"/>
            <a:r>
              <a:rPr lang="en-US" sz="2000" b="0" i="0" dirty="0">
                <a:solidFill>
                  <a:schemeClr val="tx2"/>
                </a:solidFill>
                <a:effectLst>
                  <a:innerShdw blurRad="114300">
                    <a:prstClr val="black"/>
                  </a:innerShdw>
                </a:effectLst>
                <a:latin typeface="Calibri" panose="020F0502020204030204" pitchFamily="34" charset="0"/>
                <a:cs typeface="Calibri" panose="020F0502020204030204" pitchFamily="34" charset="0"/>
              </a:rPr>
              <a:t>The data represents flight arrival and departure details for all commercial flights within the USA for the year </a:t>
            </a:r>
            <a:r>
              <a:rPr lang="en-US" sz="2000" dirty="0">
                <a:solidFill>
                  <a:schemeClr val="tx2"/>
                </a:solidFill>
                <a:effectLst>
                  <a:innerShdw blurRad="114300">
                    <a:prstClr val="black"/>
                  </a:innerShdw>
                </a:effectLst>
                <a:latin typeface="Calibri" panose="020F0502020204030204" pitchFamily="34" charset="0"/>
                <a:cs typeface="Calibri" panose="020F0502020204030204" pitchFamily="34" charset="0"/>
              </a:rPr>
              <a:t>2005</a:t>
            </a:r>
            <a:endParaRPr lang="en-US" sz="2000" b="0" i="0" dirty="0">
              <a:solidFill>
                <a:schemeClr val="tx2"/>
              </a:solidFill>
              <a:effectLst>
                <a:innerShdw blurRad="114300">
                  <a:prstClr val="black"/>
                </a:innerShdw>
              </a:effectLst>
              <a:latin typeface="Calibri" panose="020F0502020204030204" pitchFamily="34" charset="0"/>
              <a:cs typeface="Calibri" panose="020F0502020204030204" pitchFamily="34" charset="0"/>
            </a:endParaRPr>
          </a:p>
          <a:p>
            <a:r>
              <a:rPr lang="en-US" sz="2000" dirty="0">
                <a:solidFill>
                  <a:schemeClr val="tx2"/>
                </a:solidFill>
                <a:effectLst>
                  <a:innerShdw blurRad="114300">
                    <a:prstClr val="black"/>
                  </a:innerShdw>
                </a:effectLst>
                <a:latin typeface="Calibri" panose="020F0502020204030204" pitchFamily="34" charset="0"/>
                <a:cs typeface="Calibri" panose="020F0502020204030204" pitchFamily="34" charset="0"/>
              </a:rPr>
              <a:t>Download Link -</a:t>
            </a:r>
          </a:p>
          <a:p>
            <a:r>
              <a:rPr lang="en-US" sz="2000" dirty="0">
                <a:solidFill>
                  <a:schemeClr val="tx2"/>
                </a:solidFill>
                <a:effectLst>
                  <a:innerShdw blurRad="114300">
                    <a:prstClr val="black"/>
                  </a:innerShdw>
                </a:effectLs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Harvard - Airline On Time Data</a:t>
            </a:r>
            <a:endParaRPr lang="en-US" sz="2000" dirty="0">
              <a:solidFill>
                <a:schemeClr val="tx2"/>
              </a:solidFill>
              <a:effectLst>
                <a:innerShdw blurRad="114300">
                  <a:prstClr val="black"/>
                </a:innerShdw>
              </a:effectLst>
            </a:endParaRPr>
          </a:p>
          <a:p>
            <a:endParaRPr lang="en-US" sz="2000" dirty="0">
              <a:solidFill>
                <a:schemeClr val="tx2"/>
              </a:solidFill>
              <a:effectLst>
                <a:innerShdw blurRad="114300">
                  <a:prstClr val="black"/>
                </a:innerShdw>
              </a:effectLst>
            </a:endParaRPr>
          </a:p>
        </p:txBody>
      </p:sp>
      <p:pic>
        <p:nvPicPr>
          <p:cNvPr id="8" name="Graphic 7" descr="Database">
            <a:extLst>
              <a:ext uri="{FF2B5EF4-FFF2-40B4-BE49-F238E27FC236}">
                <a16:creationId xmlns:a16="http://schemas.microsoft.com/office/drawing/2014/main" id="{EC998DF9-628A-465F-88DA-8A8D0DE4C5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84755" y="563338"/>
            <a:ext cx="595313" cy="616047"/>
          </a:xfrm>
          <a:prstGeom prst="rect">
            <a:avLst/>
          </a:prstGeom>
        </p:spPr>
      </p:pic>
      <p:pic>
        <p:nvPicPr>
          <p:cNvPr id="10" name="Graphic 9" descr="Download from cloud">
            <a:extLst>
              <a:ext uri="{FF2B5EF4-FFF2-40B4-BE49-F238E27FC236}">
                <a16:creationId xmlns:a16="http://schemas.microsoft.com/office/drawing/2014/main" id="{ECD9AD8F-CAEC-4AC1-AB4C-15BA42BB1D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57976" y="2620307"/>
            <a:ext cx="347662" cy="355548"/>
          </a:xfrm>
          <a:prstGeom prst="rect">
            <a:avLst/>
          </a:prstGeom>
        </p:spPr>
      </p:pic>
      <p:pic>
        <p:nvPicPr>
          <p:cNvPr id="11" name="Picture 10">
            <a:extLst>
              <a:ext uri="{FF2B5EF4-FFF2-40B4-BE49-F238E27FC236}">
                <a16:creationId xmlns:a16="http://schemas.microsoft.com/office/drawing/2014/main" id="{DBCE2BCD-1027-4BB5-BE4E-FF09C3CB96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a:ln>
            <a:noFill/>
          </a:ln>
        </p:spPr>
      </p:pic>
      <p:pic>
        <p:nvPicPr>
          <p:cNvPr id="6" name="Picture 5" descr="A white rectangular object with a black border&#10;&#10;Description automatically generated">
            <a:extLst>
              <a:ext uri="{FF2B5EF4-FFF2-40B4-BE49-F238E27FC236}">
                <a16:creationId xmlns:a16="http://schemas.microsoft.com/office/drawing/2014/main" id="{9AB26B7D-CFD4-C09B-453D-8833DF75ED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318" y="3597763"/>
            <a:ext cx="6095064" cy="2808627"/>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EC0DA8EB-AE30-44A9-D013-117E7AC960F2}"/>
              </a:ext>
            </a:extLst>
          </p:cNvPr>
          <p:cNvSpPr/>
          <p:nvPr/>
        </p:nvSpPr>
        <p:spPr>
          <a:xfrm>
            <a:off x="373398" y="3636269"/>
            <a:ext cx="5844522" cy="1365807"/>
          </a:xfrm>
          <a:prstGeom prst="rect">
            <a:avLst/>
          </a:prstGeom>
          <a:solidFill>
            <a:schemeClr val="accent2">
              <a:alpha val="976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ffectLst>
                <a:innerShdw blurRad="114300">
                  <a:prstClr val="black"/>
                </a:innerShdw>
              </a:effectLst>
            </a:endParaRPr>
          </a:p>
        </p:txBody>
      </p:sp>
      <p:sp>
        <p:nvSpPr>
          <p:cNvPr id="14" name="Slide Number Placeholder 13">
            <a:extLst>
              <a:ext uri="{FF2B5EF4-FFF2-40B4-BE49-F238E27FC236}">
                <a16:creationId xmlns:a16="http://schemas.microsoft.com/office/drawing/2014/main" id="{B62A4E69-03B1-DE9D-BE9C-52148F608867}"/>
              </a:ext>
            </a:extLst>
          </p:cNvPr>
          <p:cNvSpPr>
            <a:spLocks noGrp="1"/>
          </p:cNvSpPr>
          <p:nvPr>
            <p:ph type="sldNum" sz="quarter" idx="12"/>
          </p:nvPr>
        </p:nvSpPr>
        <p:spPr>
          <a:ln>
            <a:noFill/>
          </a:ln>
        </p:spPr>
        <p:txBody>
          <a:bodyPr/>
          <a:lstStyle/>
          <a:p>
            <a:fld id="{D1C67B19-C6FB-494D-B9BE-B3B19EFE7CEC}" type="slidenum">
              <a:rPr lang="en-US" smtClean="0">
                <a:solidFill>
                  <a:schemeClr val="tx2"/>
                </a:solidFill>
                <a:effectLst>
                  <a:innerShdw blurRad="114300">
                    <a:prstClr val="black"/>
                  </a:innerShdw>
                </a:effectLst>
              </a:rPr>
              <a:t>4</a:t>
            </a:fld>
            <a:endParaRPr lang="en-US">
              <a:solidFill>
                <a:schemeClr val="tx2"/>
              </a:solidFill>
              <a:effectLst>
                <a:innerShdw blurRad="114300">
                  <a:prstClr val="black"/>
                </a:innerShdw>
              </a:effectLst>
            </a:endParaRPr>
          </a:p>
        </p:txBody>
      </p:sp>
      <p:sp>
        <p:nvSpPr>
          <p:cNvPr id="5" name="TextBox 4">
            <a:extLst>
              <a:ext uri="{FF2B5EF4-FFF2-40B4-BE49-F238E27FC236}">
                <a16:creationId xmlns:a16="http://schemas.microsoft.com/office/drawing/2014/main" id="{717BF819-DD6C-88DD-05C6-91EA33D6F97A}"/>
              </a:ext>
            </a:extLst>
          </p:cNvPr>
          <p:cNvSpPr txBox="1"/>
          <p:nvPr/>
        </p:nvSpPr>
        <p:spPr>
          <a:xfrm>
            <a:off x="241318" y="3098921"/>
            <a:ext cx="6095065" cy="369332"/>
          </a:xfrm>
          <a:prstGeom prst="rect">
            <a:avLst/>
          </a:prstGeom>
          <a:solidFill>
            <a:schemeClr val="bg1"/>
          </a:solidFill>
        </p:spPr>
        <p:txBody>
          <a:bodyPr wrap="square" rtlCol="0">
            <a:spAutoFit/>
          </a:bodyPr>
          <a:lstStyle/>
          <a:p>
            <a:r>
              <a:rPr lang="en-US" u="sng" dirty="0">
                <a:solidFill>
                  <a:schemeClr val="tx2"/>
                </a:solidFill>
                <a:effectLst>
                  <a:innerShdw blurRad="63500" dist="50800" dir="16200000">
                    <a:schemeClr val="tx1">
                      <a:alpha val="50000"/>
                    </a:schemeClr>
                  </a:innerShdw>
                </a:effectLst>
              </a:rPr>
              <a:t>2005 data</a:t>
            </a:r>
            <a:r>
              <a:rPr lang="en-US" dirty="0">
                <a:solidFill>
                  <a:schemeClr val="tx2"/>
                </a:solidFill>
                <a:effectLst>
                  <a:innerShdw blurRad="63500" dist="50800" dir="16200000">
                    <a:schemeClr val="tx1">
                      <a:alpha val="50000"/>
                    </a:schemeClr>
                  </a:innerShdw>
                </a:effectLst>
              </a:rPr>
              <a:t>: Used ”The </a:t>
            </a:r>
            <a:r>
              <a:rPr lang="en-US" dirty="0" err="1">
                <a:solidFill>
                  <a:schemeClr val="tx2"/>
                </a:solidFill>
                <a:effectLst>
                  <a:innerShdw blurRad="63500" dist="50800" dir="16200000">
                    <a:schemeClr val="tx1">
                      <a:alpha val="50000"/>
                    </a:schemeClr>
                  </a:innerShdw>
                </a:effectLst>
              </a:rPr>
              <a:t>Unarchiver</a:t>
            </a:r>
            <a:r>
              <a:rPr lang="en-US" dirty="0">
                <a:solidFill>
                  <a:schemeClr val="tx2"/>
                </a:solidFill>
                <a:effectLst>
                  <a:innerShdw blurRad="63500" dist="50800" dir="16200000">
                    <a:schemeClr val="tx1">
                      <a:alpha val="50000"/>
                    </a:schemeClr>
                  </a:innerShdw>
                </a:effectLst>
              </a:rPr>
              <a:t>” s/w to unzip .bz2 file format</a:t>
            </a:r>
          </a:p>
        </p:txBody>
      </p:sp>
      <p:sp>
        <p:nvSpPr>
          <p:cNvPr id="9" name="TextBox 8">
            <a:extLst>
              <a:ext uri="{FF2B5EF4-FFF2-40B4-BE49-F238E27FC236}">
                <a16:creationId xmlns:a16="http://schemas.microsoft.com/office/drawing/2014/main" id="{F1E5FE1C-DE47-8280-1967-E94E8993AEAD}"/>
              </a:ext>
            </a:extLst>
          </p:cNvPr>
          <p:cNvSpPr txBox="1"/>
          <p:nvPr/>
        </p:nvSpPr>
        <p:spPr>
          <a:xfrm>
            <a:off x="6799348" y="3112213"/>
            <a:ext cx="2566129" cy="369332"/>
          </a:xfrm>
          <a:prstGeom prst="rect">
            <a:avLst/>
          </a:prstGeom>
          <a:solidFill>
            <a:schemeClr val="bg1"/>
          </a:solidFill>
        </p:spPr>
        <p:txBody>
          <a:bodyPr wrap="square" rtlCol="0">
            <a:spAutoFit/>
          </a:bodyPr>
          <a:lstStyle/>
          <a:p>
            <a:r>
              <a:rPr lang="en-US" u="sng" dirty="0">
                <a:solidFill>
                  <a:schemeClr val="tx2"/>
                </a:solidFill>
                <a:effectLst>
                  <a:innerShdw blurRad="63500" dist="50800" dir="16200000">
                    <a:schemeClr val="tx1">
                      <a:alpha val="50000"/>
                    </a:schemeClr>
                  </a:innerShdw>
                </a:effectLst>
              </a:rPr>
              <a:t>Airports &amp; carriers data:</a:t>
            </a:r>
          </a:p>
        </p:txBody>
      </p:sp>
      <p:pic>
        <p:nvPicPr>
          <p:cNvPr id="13" name="Picture 12">
            <a:extLst>
              <a:ext uri="{FF2B5EF4-FFF2-40B4-BE49-F238E27FC236}">
                <a16:creationId xmlns:a16="http://schemas.microsoft.com/office/drawing/2014/main" id="{D5DDD906-7718-C666-12C1-D55684B778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99349" y="3692099"/>
            <a:ext cx="4417292" cy="2341682"/>
          </a:xfrm>
          <a:prstGeom prst="rect">
            <a:avLst/>
          </a:prstGeom>
        </p:spPr>
      </p:pic>
    </p:spTree>
    <p:extLst>
      <p:ext uri="{BB962C8B-B14F-4D97-AF65-F5344CB8AC3E}">
        <p14:creationId xmlns:p14="http://schemas.microsoft.com/office/powerpoint/2010/main" val="1570988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390F3F-E7FE-4626-A58A-1A4FE3926197}"/>
              </a:ext>
            </a:extLst>
          </p:cNvPr>
          <p:cNvSpPr>
            <a:spLocks noGrp="1"/>
          </p:cNvSpPr>
          <p:nvPr>
            <p:ph type="title"/>
          </p:nvPr>
        </p:nvSpPr>
        <p:spPr>
          <a:xfrm>
            <a:off x="1158240" y="59536"/>
            <a:ext cx="9875520" cy="1399653"/>
          </a:xfrm>
        </p:spPr>
        <p:txBody>
          <a:bodyPr>
            <a:normAutofit fontScale="90000"/>
          </a:bodyPr>
          <a:lstStyle/>
          <a:p>
            <a:pPr algn="ctr"/>
            <a:br>
              <a:rPr lang="en-US" b="1" dirty="0">
                <a:solidFill>
                  <a:schemeClr val="tx2"/>
                </a:solidFill>
                <a:latin typeface="Calibri" panose="020F0502020204030204" pitchFamily="34" charset="0"/>
                <a:cs typeface="Calibri" panose="020F0502020204030204" pitchFamily="34" charset="0"/>
              </a:rPr>
            </a:br>
            <a:r>
              <a:rPr lang="en-US" b="1" u="sng" dirty="0">
                <a:solidFill>
                  <a:schemeClr val="tx2"/>
                </a:solidFill>
                <a:latin typeface="Calibri" panose="020F0502020204030204" pitchFamily="34" charset="0"/>
                <a:cs typeface="Calibri" panose="020F0502020204030204" pitchFamily="34" charset="0"/>
              </a:rPr>
              <a:t>SARAH ANNIE GEORGE</a:t>
            </a:r>
            <a:br>
              <a:rPr lang="en-US" b="1" dirty="0">
                <a:solidFill>
                  <a:schemeClr val="tx2"/>
                </a:solidFill>
                <a:latin typeface="Calibri" panose="020F0502020204030204" pitchFamily="34" charset="0"/>
                <a:cs typeface="Calibri" panose="020F0502020204030204" pitchFamily="34" charset="0"/>
              </a:rPr>
            </a:br>
            <a:r>
              <a:rPr lang="en-US" b="1" dirty="0">
                <a:solidFill>
                  <a:schemeClr val="tx2"/>
                </a:solidFill>
                <a:latin typeface="Calibri" panose="020F0502020204030204" pitchFamily="34" charset="0"/>
                <a:cs typeface="Calibri" panose="020F0502020204030204" pitchFamily="34" charset="0"/>
              </a:rPr>
              <a:t>FILE TRANSFER</a:t>
            </a:r>
            <a:br>
              <a:rPr lang="en-US" b="1" dirty="0">
                <a:solidFill>
                  <a:schemeClr val="tx2"/>
                </a:solidFill>
                <a:latin typeface="Calibri" panose="020F0502020204030204" pitchFamily="34" charset="0"/>
                <a:cs typeface="Calibri" panose="020F0502020204030204" pitchFamily="34" charset="0"/>
              </a:rPr>
            </a:br>
            <a:r>
              <a:rPr lang="en-US" sz="2200" dirty="0">
                <a:solidFill>
                  <a:schemeClr val="tx2"/>
                </a:solidFill>
                <a:latin typeface="Calibri" panose="020F0502020204030204" pitchFamily="34" charset="0"/>
                <a:cs typeface="Calibri" panose="020F0502020204030204" pitchFamily="34" charset="0"/>
              </a:rPr>
              <a:t>Using AWS S3 as an intermediate for upload of file to the EMR server</a:t>
            </a:r>
          </a:p>
        </p:txBody>
      </p:sp>
      <p:pic>
        <p:nvPicPr>
          <p:cNvPr id="17" name="Picture 16">
            <a:extLst>
              <a:ext uri="{FF2B5EF4-FFF2-40B4-BE49-F238E27FC236}">
                <a16:creationId xmlns:a16="http://schemas.microsoft.com/office/drawing/2014/main" id="{4609B387-BDC9-4FF4-9BC5-3868331DF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BC3321C8-3D4C-196E-CFE3-417AD33A3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93" y="2429707"/>
            <a:ext cx="4136814" cy="1998585"/>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60BA81F6-053C-E16E-D0E3-79F55FA905C4}"/>
              </a:ext>
            </a:extLst>
          </p:cNvPr>
          <p:cNvSpPr txBox="1"/>
          <p:nvPr/>
        </p:nvSpPr>
        <p:spPr>
          <a:xfrm>
            <a:off x="166873" y="1885157"/>
            <a:ext cx="5058564" cy="369332"/>
          </a:xfrm>
          <a:prstGeom prst="rect">
            <a:avLst/>
          </a:prstGeom>
          <a:solidFill>
            <a:schemeClr val="bg1"/>
          </a:solidFill>
        </p:spPr>
        <p:txBody>
          <a:bodyPr wrap="square" rtlCol="0">
            <a:spAutoFit/>
          </a:bodyPr>
          <a:lstStyle/>
          <a:p>
            <a:r>
              <a:rPr lang="en-US" b="1" u="sng" dirty="0">
                <a:solidFill>
                  <a:schemeClr val="tx2"/>
                </a:solidFill>
                <a:effectLst>
                  <a:innerShdw blurRad="63500" dist="50800" dir="16200000">
                    <a:schemeClr val="tx1">
                      <a:alpha val="50000"/>
                    </a:schemeClr>
                  </a:innerShdw>
                </a:effectLst>
              </a:rPr>
              <a:t>Step 1</a:t>
            </a:r>
            <a:r>
              <a:rPr lang="en-US" dirty="0">
                <a:solidFill>
                  <a:schemeClr val="tx2"/>
                </a:solidFill>
                <a:effectLst>
                  <a:innerShdw blurRad="63500" dist="50800" dir="16200000">
                    <a:schemeClr val="tx1">
                      <a:alpha val="50000"/>
                    </a:schemeClr>
                  </a:innerShdw>
                </a:effectLst>
              </a:rPr>
              <a:t>: Upload files to S3 bucket in separate folders</a:t>
            </a:r>
          </a:p>
        </p:txBody>
      </p:sp>
      <p:sp>
        <p:nvSpPr>
          <p:cNvPr id="11" name="TextBox 10">
            <a:extLst>
              <a:ext uri="{FF2B5EF4-FFF2-40B4-BE49-F238E27FC236}">
                <a16:creationId xmlns:a16="http://schemas.microsoft.com/office/drawing/2014/main" id="{0FB4B3BC-8F16-832B-DCF5-796BDB549913}"/>
              </a:ext>
            </a:extLst>
          </p:cNvPr>
          <p:cNvSpPr txBox="1"/>
          <p:nvPr/>
        </p:nvSpPr>
        <p:spPr>
          <a:xfrm>
            <a:off x="5516390" y="1885157"/>
            <a:ext cx="6675610" cy="646331"/>
          </a:xfrm>
          <a:prstGeom prst="rect">
            <a:avLst/>
          </a:prstGeom>
          <a:solidFill>
            <a:schemeClr val="bg1"/>
          </a:solidFill>
        </p:spPr>
        <p:txBody>
          <a:bodyPr wrap="square" rtlCol="0">
            <a:spAutoFit/>
          </a:bodyPr>
          <a:lstStyle/>
          <a:p>
            <a:r>
              <a:rPr lang="en-US" b="1" u="sng" dirty="0">
                <a:solidFill>
                  <a:schemeClr val="tx2"/>
                </a:solidFill>
                <a:effectLst>
                  <a:innerShdw blurRad="63500" dist="50800" dir="16200000">
                    <a:prstClr val="black">
                      <a:alpha val="50000"/>
                    </a:prstClr>
                  </a:innerShdw>
                </a:effectLst>
              </a:rPr>
              <a:t>Step 2</a:t>
            </a:r>
            <a:r>
              <a:rPr lang="en-US" dirty="0">
                <a:solidFill>
                  <a:schemeClr val="tx2"/>
                </a:solidFill>
                <a:effectLst>
                  <a:innerShdw blurRad="63500" dist="50800" dir="16200000">
                    <a:prstClr val="black">
                      <a:alpha val="50000"/>
                    </a:prstClr>
                  </a:innerShdw>
                </a:effectLst>
              </a:rPr>
              <a:t>: After getting the </a:t>
            </a:r>
            <a:r>
              <a:rPr lang="en-US" dirty="0">
                <a:solidFill>
                  <a:schemeClr val="tx2"/>
                </a:solidFill>
                <a:effectLst>
                  <a:innerShdw blurRad="63500" dist="50800" dir="16200000">
                    <a:prstClr val="black">
                      <a:alpha val="50000"/>
                    </a:prstClr>
                  </a:innerShdw>
                </a:effectLst>
                <a:latin typeface=".SF NS"/>
              </a:rPr>
              <a:t>public DNS of my EMR cluster’s master node, </a:t>
            </a:r>
            <a:r>
              <a:rPr lang="en-US" dirty="0">
                <a:solidFill>
                  <a:schemeClr val="tx2"/>
                </a:solidFill>
                <a:effectLst>
                  <a:innerShdw blurRad="63500" dist="50800" dir="16200000">
                    <a:prstClr val="black">
                      <a:alpha val="50000"/>
                    </a:prstClr>
                  </a:innerShdw>
                </a:effectLst>
              </a:rPr>
              <a:t>SSH into EMR cluster to interact with the cluster environment</a:t>
            </a:r>
            <a:endParaRPr lang="en-US" dirty="0">
              <a:solidFill>
                <a:schemeClr val="tx2"/>
              </a:solidFill>
            </a:endParaRPr>
          </a:p>
        </p:txBody>
      </p:sp>
      <p:pic>
        <p:nvPicPr>
          <p:cNvPr id="15" name="Picture 14" descr="A screenshot of a computer&#10;&#10;Description automatically generated">
            <a:extLst>
              <a:ext uri="{FF2B5EF4-FFF2-40B4-BE49-F238E27FC236}">
                <a16:creationId xmlns:a16="http://schemas.microsoft.com/office/drawing/2014/main" id="{88DCE7D8-3F40-7AC8-51DC-D3B425B60EC4}"/>
              </a:ext>
            </a:extLst>
          </p:cNvPr>
          <p:cNvPicPr>
            <a:picLocks noChangeAspect="1"/>
          </p:cNvPicPr>
          <p:nvPr/>
        </p:nvPicPr>
        <p:blipFill>
          <a:blip r:embed="rId4">
            <a:extLst>
              <a:ext uri="{28A0092B-C50C-407E-A947-70E740481C1C}">
                <a14:useLocalDpi xmlns:a14="http://schemas.microsoft.com/office/drawing/2010/main" val="0"/>
              </a:ext>
            </a:extLst>
          </a:blip>
          <a:srcRect t="2657"/>
          <a:stretch/>
        </p:blipFill>
        <p:spPr>
          <a:xfrm>
            <a:off x="5516390" y="2902586"/>
            <a:ext cx="5779997" cy="2931464"/>
          </a:xfrm>
          <a:prstGeom prst="rect">
            <a:avLst/>
          </a:prstGeom>
          <a:ln>
            <a:noFill/>
          </a:ln>
          <a:effectLst>
            <a:outerShdw blurRad="292100" dist="139700" dir="2700000" algn="tl" rotWithShape="0">
              <a:srgbClr val="333333">
                <a:alpha val="65000"/>
              </a:srgbClr>
            </a:outerShdw>
          </a:effectLst>
        </p:spPr>
      </p:pic>
      <p:sp>
        <p:nvSpPr>
          <p:cNvPr id="18" name="Slide Number Placeholder 17">
            <a:extLst>
              <a:ext uri="{FF2B5EF4-FFF2-40B4-BE49-F238E27FC236}">
                <a16:creationId xmlns:a16="http://schemas.microsoft.com/office/drawing/2014/main" id="{FA4E87E8-C6E4-9E31-A27A-68359DE3481B}"/>
              </a:ext>
            </a:extLst>
          </p:cNvPr>
          <p:cNvSpPr>
            <a:spLocks noGrp="1"/>
          </p:cNvSpPr>
          <p:nvPr>
            <p:ph type="sldNum" sz="quarter" idx="12"/>
          </p:nvPr>
        </p:nvSpPr>
        <p:spPr/>
        <p:txBody>
          <a:bodyPr/>
          <a:lstStyle/>
          <a:p>
            <a:fld id="{D1C67B19-C6FB-494D-B9BE-B3B19EFE7CEC}" type="slidenum">
              <a:rPr lang="en-US" smtClean="0">
                <a:solidFill>
                  <a:schemeClr val="tx2"/>
                </a:solidFill>
              </a:rPr>
              <a:t>5</a:t>
            </a:fld>
            <a:endParaRPr lang="en-US">
              <a:solidFill>
                <a:schemeClr val="tx2"/>
              </a:solidFill>
            </a:endParaRPr>
          </a:p>
        </p:txBody>
      </p:sp>
      <p:pic>
        <p:nvPicPr>
          <p:cNvPr id="5" name="Picture 4" descr="A screenshot of a computer&#10;&#10;Description automatically generated">
            <a:extLst>
              <a:ext uri="{FF2B5EF4-FFF2-40B4-BE49-F238E27FC236}">
                <a16:creationId xmlns:a16="http://schemas.microsoft.com/office/drawing/2014/main" id="{76FDAFE7-6A74-52D3-B8B6-09E0762B42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893" y="4531217"/>
            <a:ext cx="4136814" cy="22004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927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CE6BC535-98AD-90CE-8323-B063DD813BE8}"/>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9182AE04-F18A-A081-E340-349553723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427D7C72-4B4D-35AE-531C-B57EA34C2FCD}"/>
              </a:ext>
            </a:extLst>
          </p:cNvPr>
          <p:cNvSpPr>
            <a:spLocks noGrp="1"/>
          </p:cNvSpPr>
          <p:nvPr>
            <p:ph type="sldNum" sz="quarter" idx="12"/>
          </p:nvPr>
        </p:nvSpPr>
        <p:spPr/>
        <p:txBody>
          <a:bodyPr/>
          <a:lstStyle/>
          <a:p>
            <a:fld id="{D1C67B19-C6FB-494D-B9BE-B3B19EFE7CEC}" type="slidenum">
              <a:rPr lang="en-US" smtClean="0">
                <a:solidFill>
                  <a:schemeClr val="tx2"/>
                </a:solidFill>
              </a:rPr>
              <a:t>6</a:t>
            </a:fld>
            <a:endParaRPr lang="en-US">
              <a:solidFill>
                <a:schemeClr val="tx2"/>
              </a:solidFill>
            </a:endParaRPr>
          </a:p>
        </p:txBody>
      </p:sp>
      <p:sp>
        <p:nvSpPr>
          <p:cNvPr id="4" name="TextBox 3">
            <a:extLst>
              <a:ext uri="{FF2B5EF4-FFF2-40B4-BE49-F238E27FC236}">
                <a16:creationId xmlns:a16="http://schemas.microsoft.com/office/drawing/2014/main" id="{F85CFE54-5CEC-506E-80DB-44307AF443AC}"/>
              </a:ext>
            </a:extLst>
          </p:cNvPr>
          <p:cNvSpPr txBox="1"/>
          <p:nvPr/>
        </p:nvSpPr>
        <p:spPr>
          <a:xfrm>
            <a:off x="309727" y="1707761"/>
            <a:ext cx="1003801" cy="369332"/>
          </a:xfrm>
          <a:prstGeom prst="rect">
            <a:avLst/>
          </a:prstGeom>
          <a:solidFill>
            <a:schemeClr val="bg1"/>
          </a:solidFill>
        </p:spPr>
        <p:txBody>
          <a:bodyPr wrap="none" rtlCol="0">
            <a:spAutoFit/>
          </a:bodyPr>
          <a:lstStyle/>
          <a:p>
            <a:r>
              <a:rPr lang="en-US" u="sng" dirty="0">
                <a:solidFill>
                  <a:schemeClr val="tx2"/>
                </a:solidFill>
                <a:effectLst>
                  <a:innerShdw blurRad="63500" dist="50800" dir="16200000">
                    <a:prstClr val="black">
                      <a:alpha val="50000"/>
                    </a:prstClr>
                  </a:innerShdw>
                </a:effectLst>
                <a:latin typeface=".SF NS"/>
              </a:rPr>
              <a:t>Airports:</a:t>
            </a:r>
          </a:p>
        </p:txBody>
      </p:sp>
      <p:sp>
        <p:nvSpPr>
          <p:cNvPr id="7" name="Title 8">
            <a:extLst>
              <a:ext uri="{FF2B5EF4-FFF2-40B4-BE49-F238E27FC236}">
                <a16:creationId xmlns:a16="http://schemas.microsoft.com/office/drawing/2014/main" id="{E45C4971-5D88-89D3-9BD0-ED99A984C271}"/>
              </a:ext>
            </a:extLst>
          </p:cNvPr>
          <p:cNvSpPr>
            <a:spLocks noGrp="1"/>
          </p:cNvSpPr>
          <p:nvPr>
            <p:ph type="title"/>
          </p:nvPr>
        </p:nvSpPr>
        <p:spPr>
          <a:xfrm>
            <a:off x="381687" y="-37215"/>
            <a:ext cx="11428625" cy="1399653"/>
          </a:xfrm>
        </p:spPr>
        <p:txBody>
          <a:bodyPr>
            <a:noAutofit/>
          </a:bodyPr>
          <a:lstStyle/>
          <a:p>
            <a:pPr algn="ctr"/>
            <a:br>
              <a:rPr lang="en-US" sz="3600" b="1" dirty="0">
                <a:solidFill>
                  <a:schemeClr val="tx2"/>
                </a:solidFill>
                <a:latin typeface="Calibri" panose="020F0502020204030204" pitchFamily="34" charset="0"/>
                <a:cs typeface="Calibri" panose="020F0502020204030204" pitchFamily="34" charset="0"/>
              </a:rPr>
            </a:br>
            <a:r>
              <a:rPr lang="en-US" sz="3600" b="1" u="sng" dirty="0">
                <a:solidFill>
                  <a:schemeClr val="tx2"/>
                </a:solidFill>
                <a:latin typeface="Calibri" panose="020F0502020204030204" pitchFamily="34" charset="0"/>
                <a:cs typeface="Calibri" panose="020F0502020204030204" pitchFamily="34" charset="0"/>
              </a:rPr>
              <a:t>SARAH ANNIE GEORGE</a:t>
            </a:r>
            <a:br>
              <a:rPr lang="en-US" sz="3600" b="1" u="sng" dirty="0">
                <a:solidFill>
                  <a:schemeClr val="tx2"/>
                </a:solidFill>
                <a:latin typeface="Calibri" panose="020F0502020204030204" pitchFamily="34" charset="0"/>
                <a:cs typeface="Calibri" panose="020F0502020204030204" pitchFamily="34" charset="0"/>
              </a:rPr>
            </a:br>
            <a:r>
              <a:rPr lang="en-US" sz="3600" b="1" dirty="0">
                <a:solidFill>
                  <a:schemeClr val="tx2"/>
                </a:solidFill>
                <a:latin typeface="Calibri" panose="020F0502020204030204" pitchFamily="34" charset="0"/>
                <a:cs typeface="Calibri" panose="020F0502020204030204" pitchFamily="34" charset="0"/>
              </a:rPr>
              <a:t>HIVE TABLE CREATION &amp; DATA LOADING FROM S3 TO HIVE</a:t>
            </a:r>
            <a:endParaRPr lang="en-US" sz="3600" dirty="0">
              <a:solidFill>
                <a:schemeClr val="tx2"/>
              </a:solidFill>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A4AE3409-AE4D-4EF9-154D-B1CA8E652683}"/>
              </a:ext>
            </a:extLst>
          </p:cNvPr>
          <p:cNvSpPr txBox="1"/>
          <p:nvPr/>
        </p:nvSpPr>
        <p:spPr>
          <a:xfrm>
            <a:off x="5900019" y="1707761"/>
            <a:ext cx="975780" cy="369332"/>
          </a:xfrm>
          <a:prstGeom prst="rect">
            <a:avLst/>
          </a:prstGeom>
          <a:solidFill>
            <a:schemeClr val="bg1"/>
          </a:solidFill>
        </p:spPr>
        <p:txBody>
          <a:bodyPr wrap="none" rtlCol="0">
            <a:spAutoFit/>
          </a:bodyPr>
          <a:lstStyle/>
          <a:p>
            <a:r>
              <a:rPr lang="en-US" u="sng" dirty="0">
                <a:solidFill>
                  <a:schemeClr val="tx2"/>
                </a:solidFill>
                <a:effectLst>
                  <a:innerShdw blurRad="63500" dist="50800" dir="16200000">
                    <a:prstClr val="black">
                      <a:alpha val="50000"/>
                    </a:prstClr>
                  </a:innerShdw>
                </a:effectLst>
                <a:latin typeface=".SF NS"/>
              </a:rPr>
              <a:t>Carriers:</a:t>
            </a:r>
          </a:p>
        </p:txBody>
      </p:sp>
      <p:sp>
        <p:nvSpPr>
          <p:cNvPr id="39" name="TextBox 38">
            <a:extLst>
              <a:ext uri="{FF2B5EF4-FFF2-40B4-BE49-F238E27FC236}">
                <a16:creationId xmlns:a16="http://schemas.microsoft.com/office/drawing/2014/main" id="{5A3DA39F-14BD-8C63-61A6-33072054F4E9}"/>
              </a:ext>
            </a:extLst>
          </p:cNvPr>
          <p:cNvSpPr txBox="1"/>
          <p:nvPr/>
        </p:nvSpPr>
        <p:spPr>
          <a:xfrm>
            <a:off x="309726" y="5150239"/>
            <a:ext cx="10543141" cy="1569660"/>
          </a:xfrm>
          <a:prstGeom prst="rect">
            <a:avLst/>
          </a:prstGeom>
          <a:solidFill>
            <a:schemeClr val="bg1"/>
          </a:solidFill>
        </p:spPr>
        <p:txBody>
          <a:bodyPr wrap="square" rtlCol="0">
            <a:spAutoFit/>
          </a:bodyPr>
          <a:lstStyle/>
          <a:p>
            <a:pPr marL="342900" indent="-342900">
              <a:buFont typeface="+mj-lt"/>
              <a:buAutoNum type="arabicPeriod"/>
            </a:pPr>
            <a:r>
              <a:rPr lang="en-US" sz="1600" dirty="0">
                <a:solidFill>
                  <a:schemeClr val="tx2"/>
                </a:solidFill>
                <a:effectLst>
                  <a:innerShdw blurRad="114300">
                    <a:prstClr val="black"/>
                  </a:innerShdw>
                </a:effectLst>
                <a:latin typeface=".SF NS"/>
              </a:rPr>
              <a:t>I am using external table to directly query data stored on S3 without the need to import it into Hive’s managed storage which is efficient for large datasets where importing data could be time-consuming and costly.</a:t>
            </a:r>
          </a:p>
          <a:p>
            <a:pPr marL="342900" indent="-342900">
              <a:buFont typeface="+mj-lt"/>
              <a:buAutoNum type="arabicPeriod"/>
            </a:pPr>
            <a:r>
              <a:rPr lang="en-US" sz="1600" dirty="0">
                <a:solidFill>
                  <a:schemeClr val="tx2"/>
                </a:solidFill>
                <a:effectLst>
                  <a:innerShdw blurRad="114300">
                    <a:prstClr val="black"/>
                  </a:innerShdw>
                </a:effectLst>
                <a:latin typeface=".SF NS"/>
              </a:rPr>
              <a:t>Hive treats header as a row so I am skipping header line as we do not need that as a row &amp; also so that the table count is not affected.</a:t>
            </a:r>
          </a:p>
          <a:p>
            <a:pPr marL="342900" indent="-342900">
              <a:buFont typeface="+mj-lt"/>
              <a:buAutoNum type="arabicPeriod"/>
            </a:pPr>
            <a:r>
              <a:rPr lang="en-US" sz="1600" dirty="0">
                <a:solidFill>
                  <a:schemeClr val="tx2"/>
                </a:solidFill>
                <a:effectLst>
                  <a:innerShdw blurRad="114300">
                    <a:prstClr val="black"/>
                  </a:innerShdw>
                </a:effectLst>
                <a:latin typeface=".SF NS"/>
              </a:rPr>
              <a:t>Since my data type had integer of </a:t>
            </a:r>
            <a:r>
              <a:rPr lang="en-US" sz="1600" b="1" dirty="0">
                <a:solidFill>
                  <a:schemeClr val="tx2"/>
                </a:solidFill>
                <a:effectLst>
                  <a:innerShdw blurRad="114300">
                    <a:prstClr val="black"/>
                  </a:innerShdw>
                </a:effectLst>
                <a:latin typeface=".SF NS"/>
              </a:rPr>
              <a:t>int64</a:t>
            </a:r>
            <a:r>
              <a:rPr lang="en-US" sz="1600" dirty="0">
                <a:solidFill>
                  <a:schemeClr val="tx2"/>
                </a:solidFill>
                <a:effectLst>
                  <a:innerShdw blurRad="114300">
                    <a:prstClr val="black"/>
                  </a:innerShdw>
                </a:effectLst>
                <a:latin typeface=".SF NS"/>
              </a:rPr>
              <a:t> data types and floating numbers of </a:t>
            </a:r>
            <a:r>
              <a:rPr lang="en-US" sz="1600" b="1" dirty="0">
                <a:solidFill>
                  <a:schemeClr val="tx2"/>
                </a:solidFill>
                <a:effectLst>
                  <a:innerShdw blurRad="114300">
                    <a:prstClr val="black"/>
                  </a:innerShdw>
                </a:effectLst>
                <a:latin typeface=".SF NS"/>
              </a:rPr>
              <a:t>float64</a:t>
            </a:r>
            <a:r>
              <a:rPr lang="en-US" sz="1600" dirty="0">
                <a:solidFill>
                  <a:schemeClr val="tx2"/>
                </a:solidFill>
                <a:effectLst>
                  <a:innerShdw blurRad="114300">
                    <a:prstClr val="black"/>
                  </a:innerShdw>
                </a:effectLst>
                <a:latin typeface=".SF NS"/>
              </a:rPr>
              <a:t> data types, I used </a:t>
            </a:r>
            <a:r>
              <a:rPr lang="en-US" sz="1600" dirty="0" err="1">
                <a:solidFill>
                  <a:schemeClr val="tx2"/>
                </a:solidFill>
                <a:effectLst>
                  <a:innerShdw blurRad="114300">
                    <a:prstClr val="black"/>
                  </a:innerShdw>
                </a:effectLst>
                <a:latin typeface=".SF NS"/>
              </a:rPr>
              <a:t>BigInt</a:t>
            </a:r>
            <a:r>
              <a:rPr lang="en-US" sz="1600" dirty="0">
                <a:solidFill>
                  <a:schemeClr val="tx2"/>
                </a:solidFill>
                <a:effectLst>
                  <a:innerShdw blurRad="114300">
                    <a:prstClr val="black"/>
                  </a:innerShdw>
                </a:effectLst>
                <a:latin typeface=".SF NS"/>
              </a:rPr>
              <a:t> and Double which are the respective data types for hive. For </a:t>
            </a:r>
            <a:r>
              <a:rPr lang="en-US" sz="1600" b="1" dirty="0">
                <a:solidFill>
                  <a:schemeClr val="tx2"/>
                </a:solidFill>
                <a:effectLst>
                  <a:innerShdw blurRad="114300">
                    <a:prstClr val="black"/>
                  </a:innerShdw>
                </a:effectLst>
                <a:latin typeface=".SF NS"/>
              </a:rPr>
              <a:t>object</a:t>
            </a:r>
            <a:r>
              <a:rPr lang="en-US" sz="1600" dirty="0">
                <a:solidFill>
                  <a:schemeClr val="tx2"/>
                </a:solidFill>
                <a:effectLst>
                  <a:innerShdw blurRad="114300">
                    <a:prstClr val="black"/>
                  </a:innerShdw>
                </a:effectLst>
                <a:latin typeface=".SF NS"/>
              </a:rPr>
              <a:t> data type I used String as that is the equivalent in Hive.</a:t>
            </a:r>
          </a:p>
        </p:txBody>
      </p:sp>
      <p:pic>
        <p:nvPicPr>
          <p:cNvPr id="43" name="Picture 42" descr="A screen shot of a computer code&#10;&#10;Description automatically generated">
            <a:extLst>
              <a:ext uri="{FF2B5EF4-FFF2-40B4-BE49-F238E27FC236}">
                <a16:creationId xmlns:a16="http://schemas.microsoft.com/office/drawing/2014/main" id="{2CBE9A6E-7F2C-B48D-A1D1-ADE5420E5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019" y="2280039"/>
            <a:ext cx="5023968" cy="1588380"/>
          </a:xfrm>
          <a:prstGeom prst="rect">
            <a:avLst/>
          </a:prstGeom>
          <a:ln>
            <a:noFill/>
          </a:ln>
          <a:effectLst>
            <a:outerShdw blurRad="292100" dist="139700" dir="2700000" algn="tl" rotWithShape="0">
              <a:srgbClr val="333333">
                <a:alpha val="65000"/>
              </a:srgbClr>
            </a:outerShdw>
          </a:effectLst>
        </p:spPr>
      </p:pic>
      <p:pic>
        <p:nvPicPr>
          <p:cNvPr id="46" name="Picture 45" descr="A computer screen shot of a computer code&#10;&#10;Description automatically generated">
            <a:extLst>
              <a:ext uri="{FF2B5EF4-FFF2-40B4-BE49-F238E27FC236}">
                <a16:creationId xmlns:a16="http://schemas.microsoft.com/office/drawing/2014/main" id="{0B5269A2-7971-D136-547A-45DD717CBA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26" y="2280039"/>
            <a:ext cx="5115714" cy="2617081"/>
          </a:xfrm>
          <a:prstGeom prst="rect">
            <a:avLst/>
          </a:prstGeom>
        </p:spPr>
      </p:pic>
    </p:spTree>
    <p:extLst>
      <p:ext uri="{BB962C8B-B14F-4D97-AF65-F5344CB8AC3E}">
        <p14:creationId xmlns:p14="http://schemas.microsoft.com/office/powerpoint/2010/main" val="3305055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4AA24757-F416-00D0-CF4E-E1DC8EEA13AA}"/>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38B3F19A-6ED4-560D-F7E9-DCCC4D84D4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C50B79D1-DFCA-8B55-6E03-335578B809D4}"/>
              </a:ext>
            </a:extLst>
          </p:cNvPr>
          <p:cNvSpPr>
            <a:spLocks noGrp="1"/>
          </p:cNvSpPr>
          <p:nvPr>
            <p:ph type="sldNum" sz="quarter" idx="12"/>
          </p:nvPr>
        </p:nvSpPr>
        <p:spPr/>
        <p:txBody>
          <a:bodyPr/>
          <a:lstStyle/>
          <a:p>
            <a:fld id="{D1C67B19-C6FB-494D-B9BE-B3B19EFE7CEC}" type="slidenum">
              <a:rPr lang="en-US" smtClean="0">
                <a:solidFill>
                  <a:schemeClr val="tx2"/>
                </a:solidFill>
              </a:rPr>
              <a:t>7</a:t>
            </a:fld>
            <a:endParaRPr lang="en-US">
              <a:solidFill>
                <a:schemeClr val="tx2"/>
              </a:solidFill>
            </a:endParaRPr>
          </a:p>
        </p:txBody>
      </p:sp>
      <p:sp>
        <p:nvSpPr>
          <p:cNvPr id="4" name="TextBox 3">
            <a:extLst>
              <a:ext uri="{FF2B5EF4-FFF2-40B4-BE49-F238E27FC236}">
                <a16:creationId xmlns:a16="http://schemas.microsoft.com/office/drawing/2014/main" id="{285CC22E-466C-027E-3E9C-04CE01B9B905}"/>
              </a:ext>
            </a:extLst>
          </p:cNvPr>
          <p:cNvSpPr txBox="1"/>
          <p:nvPr/>
        </p:nvSpPr>
        <p:spPr>
          <a:xfrm>
            <a:off x="342827" y="1410510"/>
            <a:ext cx="5285813" cy="369332"/>
          </a:xfrm>
          <a:prstGeom prst="rect">
            <a:avLst/>
          </a:prstGeom>
          <a:solidFill>
            <a:schemeClr val="bg1"/>
          </a:solidFill>
        </p:spPr>
        <p:txBody>
          <a:bodyPr wrap="square" rtlCol="0">
            <a:spAutoFit/>
          </a:bodyPr>
          <a:lstStyle/>
          <a:p>
            <a:r>
              <a:rPr lang="en-US" b="1" u="sng" dirty="0">
                <a:solidFill>
                  <a:schemeClr val="tx2"/>
                </a:solidFill>
                <a:effectLst>
                  <a:innerShdw blurRad="63500" dist="50800" dir="16200000">
                    <a:prstClr val="black">
                      <a:alpha val="50000"/>
                    </a:prstClr>
                  </a:innerShdw>
                </a:effectLst>
                <a:latin typeface=".SF NS"/>
              </a:rPr>
              <a:t>Step 1</a:t>
            </a:r>
            <a:r>
              <a:rPr lang="en-US" dirty="0">
                <a:solidFill>
                  <a:schemeClr val="tx2"/>
                </a:solidFill>
                <a:effectLst>
                  <a:innerShdw blurRad="63500" dist="50800" dir="16200000">
                    <a:prstClr val="black">
                      <a:alpha val="50000"/>
                    </a:prstClr>
                  </a:innerShdw>
                </a:effectLst>
                <a:latin typeface=".SF NS"/>
              </a:rPr>
              <a:t>: Create a temporary table with all 2005 csv data</a:t>
            </a:r>
          </a:p>
        </p:txBody>
      </p:sp>
      <p:sp>
        <p:nvSpPr>
          <p:cNvPr id="7" name="Title 8">
            <a:extLst>
              <a:ext uri="{FF2B5EF4-FFF2-40B4-BE49-F238E27FC236}">
                <a16:creationId xmlns:a16="http://schemas.microsoft.com/office/drawing/2014/main" id="{96CAD064-50DA-6C7F-4E56-C8B569C350DD}"/>
              </a:ext>
            </a:extLst>
          </p:cNvPr>
          <p:cNvSpPr>
            <a:spLocks noGrp="1"/>
          </p:cNvSpPr>
          <p:nvPr>
            <p:ph type="title"/>
          </p:nvPr>
        </p:nvSpPr>
        <p:spPr>
          <a:xfrm>
            <a:off x="357546" y="-225241"/>
            <a:ext cx="11627583" cy="1399653"/>
          </a:xfrm>
        </p:spPr>
        <p:txBody>
          <a:bodyPr>
            <a:noAutofit/>
          </a:bodyPr>
          <a:lstStyle/>
          <a:p>
            <a:pPr algn="ctr"/>
            <a:br>
              <a:rPr lang="en-US" sz="3200" b="1" dirty="0">
                <a:solidFill>
                  <a:schemeClr val="tx2"/>
                </a:solidFill>
                <a:latin typeface="Calibri" panose="020F0502020204030204" pitchFamily="34" charset="0"/>
                <a:cs typeface="Calibri" panose="020F0502020204030204" pitchFamily="34" charset="0"/>
              </a:rPr>
            </a:br>
            <a:r>
              <a:rPr lang="en-US" sz="3200" b="1" u="sng" dirty="0">
                <a:solidFill>
                  <a:schemeClr val="tx2"/>
                </a:solidFill>
                <a:latin typeface="Calibri" panose="020F0502020204030204" pitchFamily="34" charset="0"/>
                <a:cs typeface="Calibri" panose="020F0502020204030204" pitchFamily="34" charset="0"/>
              </a:rPr>
              <a:t>SARAH ANNIE GEORGE</a:t>
            </a:r>
            <a:br>
              <a:rPr lang="en-US" sz="3200" b="1" dirty="0">
                <a:solidFill>
                  <a:schemeClr val="tx2"/>
                </a:solidFill>
                <a:latin typeface="Calibri" panose="020F0502020204030204" pitchFamily="34" charset="0"/>
                <a:cs typeface="Calibri" panose="020F0502020204030204" pitchFamily="34" charset="0"/>
              </a:rPr>
            </a:br>
            <a:r>
              <a:rPr lang="en-US" sz="3200" b="1" dirty="0">
                <a:solidFill>
                  <a:schemeClr val="tx2"/>
                </a:solidFill>
                <a:latin typeface="Calibri" panose="020F0502020204030204" pitchFamily="34" charset="0"/>
                <a:cs typeface="Calibri" panose="020F0502020204030204" pitchFamily="34" charset="0"/>
              </a:rPr>
              <a:t>CREATING 2005 HIVE TABLE &amp; REPLACING NULL WITH 0</a:t>
            </a:r>
            <a:endParaRPr lang="en-US" sz="3200" dirty="0">
              <a:solidFill>
                <a:schemeClr val="tx2"/>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C86A516-2A92-403D-1E4E-892BDC1B1007}"/>
              </a:ext>
            </a:extLst>
          </p:cNvPr>
          <p:cNvSpPr txBox="1"/>
          <p:nvPr/>
        </p:nvSpPr>
        <p:spPr>
          <a:xfrm>
            <a:off x="5972297" y="1410510"/>
            <a:ext cx="6012832" cy="646331"/>
          </a:xfrm>
          <a:prstGeom prst="rect">
            <a:avLst/>
          </a:prstGeom>
          <a:solidFill>
            <a:schemeClr val="bg1"/>
          </a:solidFill>
        </p:spPr>
        <p:txBody>
          <a:bodyPr wrap="square" rtlCol="0">
            <a:spAutoFit/>
          </a:bodyPr>
          <a:lstStyle/>
          <a:p>
            <a:r>
              <a:rPr lang="en-US" b="1" u="sng" dirty="0">
                <a:solidFill>
                  <a:schemeClr val="tx2"/>
                </a:solidFill>
                <a:effectLst>
                  <a:innerShdw blurRad="63500" dist="50800" dir="16200000">
                    <a:prstClr val="black">
                      <a:alpha val="50000"/>
                    </a:prstClr>
                  </a:innerShdw>
                </a:effectLst>
                <a:latin typeface=".SF NS"/>
              </a:rPr>
              <a:t>Step 2</a:t>
            </a:r>
            <a:r>
              <a:rPr lang="en-US" dirty="0">
                <a:solidFill>
                  <a:schemeClr val="tx2"/>
                </a:solidFill>
                <a:effectLst>
                  <a:innerShdw blurRad="63500" dist="50800" dir="16200000">
                    <a:prstClr val="black">
                      <a:alpha val="50000"/>
                    </a:prstClr>
                  </a:innerShdw>
                </a:effectLst>
                <a:latin typeface=".SF NS"/>
              </a:rPr>
              <a:t>: Create 2005 table &amp; insert values from temporary table to the 2005 table &amp; whilst doing that replace nulls with 0</a:t>
            </a:r>
          </a:p>
        </p:txBody>
      </p:sp>
      <p:pic>
        <p:nvPicPr>
          <p:cNvPr id="39" name="Picture 38" descr="A screenshot of a computer code&#10;&#10;Description automatically generated">
            <a:extLst>
              <a:ext uri="{FF2B5EF4-FFF2-40B4-BE49-F238E27FC236}">
                <a16:creationId xmlns:a16="http://schemas.microsoft.com/office/drawing/2014/main" id="{DF08D87C-FCFE-8A01-2C68-DA1FD63A2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46" y="2230313"/>
            <a:ext cx="4656694" cy="4120825"/>
          </a:xfrm>
          <a:prstGeom prst="rect">
            <a:avLst/>
          </a:prstGeom>
        </p:spPr>
      </p:pic>
      <p:pic>
        <p:nvPicPr>
          <p:cNvPr id="41" name="Picture 40" descr="A screenshot of a computer program&#10;&#10;Description automatically generated">
            <a:extLst>
              <a:ext uri="{FF2B5EF4-FFF2-40B4-BE49-F238E27FC236}">
                <a16:creationId xmlns:a16="http://schemas.microsoft.com/office/drawing/2014/main" id="{EA399096-0D5E-A69F-0A53-AE2DAF3BF5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2298" y="2230313"/>
            <a:ext cx="4656694" cy="4120825"/>
          </a:xfrm>
          <a:prstGeom prst="rect">
            <a:avLst/>
          </a:prstGeom>
        </p:spPr>
      </p:pic>
    </p:spTree>
    <p:extLst>
      <p:ext uri="{BB962C8B-B14F-4D97-AF65-F5344CB8AC3E}">
        <p14:creationId xmlns:p14="http://schemas.microsoft.com/office/powerpoint/2010/main" val="1033380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4EE0D807-DBB2-C0C0-3779-0CD5CCC64280}"/>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62A356D8-D8A0-8000-1F20-1295B992F3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E0AAA43F-39CD-733B-BE49-B8FC6EE2AE6D}"/>
              </a:ext>
            </a:extLst>
          </p:cNvPr>
          <p:cNvSpPr>
            <a:spLocks noGrp="1"/>
          </p:cNvSpPr>
          <p:nvPr>
            <p:ph type="sldNum" sz="quarter" idx="12"/>
          </p:nvPr>
        </p:nvSpPr>
        <p:spPr/>
        <p:txBody>
          <a:bodyPr/>
          <a:lstStyle/>
          <a:p>
            <a:fld id="{D1C67B19-C6FB-494D-B9BE-B3B19EFE7CEC}" type="slidenum">
              <a:rPr lang="en-US" smtClean="0">
                <a:solidFill>
                  <a:schemeClr val="tx2"/>
                </a:solidFill>
              </a:rPr>
              <a:t>8</a:t>
            </a:fld>
            <a:endParaRPr lang="en-US">
              <a:solidFill>
                <a:schemeClr val="tx2"/>
              </a:solidFill>
            </a:endParaRPr>
          </a:p>
        </p:txBody>
      </p:sp>
      <p:sp>
        <p:nvSpPr>
          <p:cNvPr id="4" name="TextBox 3">
            <a:extLst>
              <a:ext uri="{FF2B5EF4-FFF2-40B4-BE49-F238E27FC236}">
                <a16:creationId xmlns:a16="http://schemas.microsoft.com/office/drawing/2014/main" id="{F30B33A4-721D-67FF-6B08-CF0922D3F659}"/>
              </a:ext>
            </a:extLst>
          </p:cNvPr>
          <p:cNvSpPr txBox="1"/>
          <p:nvPr/>
        </p:nvSpPr>
        <p:spPr>
          <a:xfrm>
            <a:off x="470148" y="828205"/>
            <a:ext cx="3965222" cy="369332"/>
          </a:xfrm>
          <a:prstGeom prst="rect">
            <a:avLst/>
          </a:prstGeom>
          <a:solidFill>
            <a:schemeClr val="bg1"/>
          </a:solidFill>
        </p:spPr>
        <p:txBody>
          <a:bodyPr wrap="square" rtlCol="0">
            <a:spAutoFit/>
          </a:bodyPr>
          <a:lstStyle/>
          <a:p>
            <a:r>
              <a:rPr lang="en-US" b="1" u="sng" dirty="0">
                <a:solidFill>
                  <a:schemeClr val="tx2"/>
                </a:solidFill>
                <a:effectLst>
                  <a:innerShdw blurRad="63500" dist="50800" dir="16200000">
                    <a:prstClr val="black">
                      <a:alpha val="50000"/>
                    </a:prstClr>
                  </a:innerShdw>
                </a:effectLst>
                <a:latin typeface=".SF NS"/>
              </a:rPr>
              <a:t>Step 3</a:t>
            </a:r>
            <a:r>
              <a:rPr lang="en-US" dirty="0">
                <a:solidFill>
                  <a:schemeClr val="tx2"/>
                </a:solidFill>
                <a:effectLst>
                  <a:innerShdw blurRad="63500" dist="50800" dir="16200000">
                    <a:prstClr val="black">
                      <a:alpha val="50000"/>
                    </a:prstClr>
                  </a:innerShdw>
                </a:effectLst>
                <a:latin typeface=".SF NS"/>
              </a:rPr>
              <a:t>: Drop the temporary table</a:t>
            </a:r>
          </a:p>
        </p:txBody>
      </p:sp>
      <p:sp>
        <p:nvSpPr>
          <p:cNvPr id="7" name="Title 8">
            <a:extLst>
              <a:ext uri="{FF2B5EF4-FFF2-40B4-BE49-F238E27FC236}">
                <a16:creationId xmlns:a16="http://schemas.microsoft.com/office/drawing/2014/main" id="{57755A11-22DB-C637-739A-9FC915D6EF65}"/>
              </a:ext>
            </a:extLst>
          </p:cNvPr>
          <p:cNvSpPr>
            <a:spLocks noGrp="1"/>
          </p:cNvSpPr>
          <p:nvPr>
            <p:ph type="title"/>
          </p:nvPr>
        </p:nvSpPr>
        <p:spPr>
          <a:xfrm>
            <a:off x="5974080" y="1344677"/>
            <a:ext cx="5920491" cy="3115563"/>
          </a:xfrm>
          <a:solidFill>
            <a:schemeClr val="accent2"/>
          </a:solidFill>
        </p:spPr>
        <p:txBody>
          <a:bodyPr>
            <a:noAutofit/>
          </a:bodyPr>
          <a:lstStyle/>
          <a:p>
            <a:pPr algn="ctr"/>
            <a:r>
              <a:rPr lang="en-US" sz="4000" b="1" u="sng" dirty="0">
                <a:solidFill>
                  <a:schemeClr val="bg1"/>
                </a:solidFill>
                <a:latin typeface="Calibri" panose="020F0502020204030204" pitchFamily="34" charset="0"/>
                <a:cs typeface="Calibri" panose="020F0502020204030204" pitchFamily="34" charset="0"/>
              </a:rPr>
              <a:t>SARAH ANNIE GEORGE</a:t>
            </a:r>
            <a:r>
              <a:rPr lang="en-US" sz="4000" b="1" dirty="0">
                <a:solidFill>
                  <a:schemeClr val="bg1"/>
                </a:solidFill>
                <a:latin typeface="Calibri" panose="020F0502020204030204" pitchFamily="34" charset="0"/>
                <a:cs typeface="Calibri" panose="020F0502020204030204" pitchFamily="34" charset="0"/>
              </a:rPr>
              <a:t>:</a:t>
            </a:r>
            <a:br>
              <a:rPr lang="en-US" sz="4000" b="1" dirty="0">
                <a:solidFill>
                  <a:schemeClr val="bg1"/>
                </a:solidFill>
                <a:latin typeface="Calibri" panose="020F0502020204030204" pitchFamily="34" charset="0"/>
                <a:cs typeface="Calibri" panose="020F0502020204030204" pitchFamily="34" charset="0"/>
              </a:rPr>
            </a:br>
            <a:r>
              <a:rPr lang="en-US" sz="4000" b="1" dirty="0">
                <a:solidFill>
                  <a:schemeClr val="bg1"/>
                </a:solidFill>
                <a:latin typeface="Calibri" panose="020F0502020204030204" pitchFamily="34" charset="0"/>
                <a:cs typeface="Calibri" panose="020F0502020204030204" pitchFamily="34" charset="0"/>
              </a:rPr>
              <a:t>CREATING 2005 HIVE TABLE &amp; REPLACING NULL WITH 0</a:t>
            </a:r>
            <a:endParaRPr lang="en-US" sz="4000" dirty="0">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068C1CA-B693-B325-4291-44BB8AF525C6}"/>
              </a:ext>
            </a:extLst>
          </p:cNvPr>
          <p:cNvSpPr txBox="1"/>
          <p:nvPr/>
        </p:nvSpPr>
        <p:spPr>
          <a:xfrm>
            <a:off x="470148" y="2794710"/>
            <a:ext cx="4358288" cy="369332"/>
          </a:xfrm>
          <a:prstGeom prst="rect">
            <a:avLst/>
          </a:prstGeom>
          <a:solidFill>
            <a:schemeClr val="bg1"/>
          </a:solidFill>
        </p:spPr>
        <p:txBody>
          <a:bodyPr wrap="square" rtlCol="0">
            <a:spAutoFit/>
          </a:bodyPr>
          <a:lstStyle/>
          <a:p>
            <a:r>
              <a:rPr lang="en-US" b="1" u="sng" dirty="0">
                <a:solidFill>
                  <a:schemeClr val="tx2"/>
                </a:solidFill>
                <a:effectLst>
                  <a:innerShdw blurRad="63500" dist="50800" dir="16200000">
                    <a:prstClr val="black">
                      <a:alpha val="50000"/>
                    </a:prstClr>
                  </a:innerShdw>
                </a:effectLst>
                <a:latin typeface=".SF NS"/>
              </a:rPr>
              <a:t>Step 4: </a:t>
            </a:r>
            <a:r>
              <a:rPr lang="en-US" dirty="0">
                <a:solidFill>
                  <a:schemeClr val="tx2"/>
                </a:solidFill>
                <a:effectLst>
                  <a:innerShdw blurRad="63500" dist="50800" dir="16200000">
                    <a:prstClr val="black">
                      <a:alpha val="50000"/>
                    </a:prstClr>
                  </a:innerShdw>
                </a:effectLst>
                <a:latin typeface=".SF NS"/>
              </a:rPr>
              <a:t>Finally, see all current tables created</a:t>
            </a:r>
          </a:p>
        </p:txBody>
      </p:sp>
      <p:sp>
        <p:nvSpPr>
          <p:cNvPr id="23" name="TextBox 22">
            <a:extLst>
              <a:ext uri="{FF2B5EF4-FFF2-40B4-BE49-F238E27FC236}">
                <a16:creationId xmlns:a16="http://schemas.microsoft.com/office/drawing/2014/main" id="{051434B7-DA6A-EAC7-D66E-F438FE72F6E2}"/>
              </a:ext>
            </a:extLst>
          </p:cNvPr>
          <p:cNvSpPr txBox="1"/>
          <p:nvPr/>
        </p:nvSpPr>
        <p:spPr>
          <a:xfrm>
            <a:off x="470149" y="5379977"/>
            <a:ext cx="9622994" cy="830997"/>
          </a:xfrm>
          <a:prstGeom prst="rect">
            <a:avLst/>
          </a:prstGeom>
          <a:solidFill>
            <a:schemeClr val="bg1"/>
          </a:solidFill>
        </p:spPr>
        <p:txBody>
          <a:bodyPr wrap="square">
            <a:spAutoFit/>
          </a:bodyPr>
          <a:lstStyle/>
          <a:p>
            <a:pPr marR="0" lvl="0">
              <a:spcBef>
                <a:spcPts val="0"/>
              </a:spcBef>
              <a:spcAft>
                <a:spcPts val="0"/>
              </a:spcAft>
            </a:pPr>
            <a:r>
              <a:rPr lang="en-US" sz="1600" b="1" u="sng" dirty="0">
                <a:solidFill>
                  <a:schemeClr val="tx2"/>
                </a:solidFill>
                <a:effectLst>
                  <a:innerShdw blurRad="114300">
                    <a:prstClr val="black"/>
                  </a:innerShdw>
                </a:effectLst>
              </a:rPr>
              <a:t>Conclusion</a:t>
            </a:r>
            <a:r>
              <a:rPr lang="en-US" sz="1600" dirty="0">
                <a:solidFill>
                  <a:schemeClr val="tx2"/>
                </a:solidFill>
                <a:effectLst>
                  <a:innerShdw blurRad="114300">
                    <a:prstClr val="black"/>
                  </a:innerShdw>
                </a:effectLst>
              </a:rPr>
              <a:t>: In general, Hive avoids nulls when doing aggregation. NULL could mean no value, not reported or unknown value so I replaced null with 0(zero) to make data more accurate &amp; consistent . </a:t>
            </a:r>
          </a:p>
          <a:p>
            <a:pPr marR="0" lvl="0">
              <a:spcBef>
                <a:spcPts val="0"/>
              </a:spcBef>
              <a:spcAft>
                <a:spcPts val="0"/>
              </a:spcAft>
            </a:pPr>
            <a:r>
              <a:rPr lang="en-US" sz="1600" dirty="0" err="1">
                <a:solidFill>
                  <a:schemeClr val="tx2"/>
                </a:solidFill>
                <a:effectLst>
                  <a:innerShdw blurRad="114300">
                    <a:prstClr val="black"/>
                  </a:innerShdw>
                </a:effectLst>
                <a:latin typeface="Helvetica Neue" panose="02000503000000020004" pitchFamily="2" charset="0"/>
              </a:rPr>
              <a:t>Eg</a:t>
            </a:r>
            <a:r>
              <a:rPr lang="en-US" sz="1600" dirty="0">
                <a:solidFill>
                  <a:schemeClr val="tx2"/>
                </a:solidFill>
                <a:effectLst>
                  <a:innerShdw blurRad="114300">
                    <a:prstClr val="black"/>
                  </a:innerShdw>
                </a:effectLst>
                <a:latin typeface="Helvetica Neue" panose="02000503000000020004" pitchFamily="2" charset="0"/>
              </a:rPr>
              <a:t>: summing a number(10) + NULL will return NULL which is what we do not want in the queries</a:t>
            </a:r>
            <a:endParaRPr lang="en-US" sz="1600" dirty="0">
              <a:solidFill>
                <a:schemeClr val="tx2"/>
              </a:solidFill>
              <a:effectLst/>
              <a:latin typeface="Helvetica Neue" panose="02000503000000020004" pitchFamily="2" charset="0"/>
            </a:endParaRPr>
          </a:p>
        </p:txBody>
      </p:sp>
      <p:pic>
        <p:nvPicPr>
          <p:cNvPr id="27" name="Picture 26" descr="A close-up of a list of text&#10;&#10;Description automatically generated">
            <a:extLst>
              <a:ext uri="{FF2B5EF4-FFF2-40B4-BE49-F238E27FC236}">
                <a16:creationId xmlns:a16="http://schemas.microsoft.com/office/drawing/2014/main" id="{07696645-A0F0-0699-4168-6C0935BD1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148" y="3474720"/>
            <a:ext cx="4076700" cy="1117600"/>
          </a:xfrm>
          <a:prstGeom prst="rect">
            <a:avLst/>
          </a:prstGeom>
          <a:ln>
            <a:noFill/>
          </a:ln>
          <a:effectLst>
            <a:outerShdw blurRad="292100" dist="139700" dir="2700000" algn="tl" rotWithShape="0">
              <a:srgbClr val="333333">
                <a:alpha val="65000"/>
              </a:srgbClr>
            </a:outerShdw>
          </a:effectLst>
        </p:spPr>
      </p:pic>
      <p:pic>
        <p:nvPicPr>
          <p:cNvPr id="29" name="Picture 28" descr="A close up of a number&#10;&#10;Description automatically generated">
            <a:extLst>
              <a:ext uri="{FF2B5EF4-FFF2-40B4-BE49-F238E27FC236}">
                <a16:creationId xmlns:a16="http://schemas.microsoft.com/office/drawing/2014/main" id="{B342BD7D-B4EB-74CF-33D4-74508412AD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48" y="1494845"/>
            <a:ext cx="4076700" cy="835097"/>
          </a:xfrm>
          <a:prstGeom prst="rect">
            <a:avLst/>
          </a:prstGeom>
        </p:spPr>
      </p:pic>
    </p:spTree>
    <p:extLst>
      <p:ext uri="{BB962C8B-B14F-4D97-AF65-F5344CB8AC3E}">
        <p14:creationId xmlns:p14="http://schemas.microsoft.com/office/powerpoint/2010/main" val="2304689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32000">
              <a:schemeClr val="accent1">
                <a:lumMod val="5000"/>
                <a:lumOff val="95000"/>
              </a:schemeClr>
            </a:gs>
            <a:gs pos="61000">
              <a:srgbClr val="FB8FD6"/>
            </a:gs>
            <a:gs pos="100000">
              <a:srgbClr val="00B0F0"/>
            </a:gs>
            <a:gs pos="61000">
              <a:schemeClr val="bg1"/>
            </a:gs>
          </a:gsLst>
          <a:lin ang="2700000" scaled="1"/>
          <a:tileRect/>
        </a:gradFill>
        <a:effectLst/>
      </p:bgPr>
    </p:bg>
    <p:spTree>
      <p:nvGrpSpPr>
        <p:cNvPr id="1" name="">
          <a:extLst>
            <a:ext uri="{FF2B5EF4-FFF2-40B4-BE49-F238E27FC236}">
              <a16:creationId xmlns:a16="http://schemas.microsoft.com/office/drawing/2014/main" id="{75C5F17B-B769-97CD-F619-5557CC45898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83345D24-3E8C-6CF3-C8A4-CD34E91DBE94}"/>
              </a:ext>
            </a:extLst>
          </p:cNvPr>
          <p:cNvSpPr>
            <a:spLocks noGrp="1"/>
          </p:cNvSpPr>
          <p:nvPr>
            <p:ph type="title"/>
          </p:nvPr>
        </p:nvSpPr>
        <p:spPr>
          <a:xfrm>
            <a:off x="1033818" y="205459"/>
            <a:ext cx="9875520" cy="1356360"/>
          </a:xfrm>
        </p:spPr>
        <p:txBody>
          <a:bodyPr>
            <a:normAutofit fontScale="90000"/>
          </a:bodyPr>
          <a:lstStyle/>
          <a:p>
            <a:pPr algn="ctr"/>
            <a:br>
              <a:rPr lang="en-US" b="1" dirty="0">
                <a:solidFill>
                  <a:schemeClr val="tx2"/>
                </a:solidFill>
                <a:latin typeface="Calibri" panose="020F0502020204030204" pitchFamily="34" charset="0"/>
                <a:cs typeface="Calibri" panose="020F0502020204030204" pitchFamily="34" charset="0"/>
              </a:rPr>
            </a:br>
            <a:r>
              <a:rPr lang="en-US" b="1" u="sng" dirty="0">
                <a:solidFill>
                  <a:schemeClr val="tx2"/>
                </a:solidFill>
                <a:latin typeface="Calibri" panose="020F0502020204030204" pitchFamily="34" charset="0"/>
                <a:cs typeface="Calibri" panose="020F0502020204030204" pitchFamily="34" charset="0"/>
              </a:rPr>
              <a:t>SARAH ANNIE GEORGE</a:t>
            </a:r>
            <a:br>
              <a:rPr lang="en-US" b="1" dirty="0">
                <a:solidFill>
                  <a:schemeClr val="tx2"/>
                </a:solidFill>
                <a:latin typeface="Calibri" panose="020F0502020204030204" pitchFamily="34" charset="0"/>
                <a:cs typeface="Calibri" panose="020F0502020204030204" pitchFamily="34" charset="0"/>
              </a:rPr>
            </a:br>
            <a:r>
              <a:rPr lang="en-US" b="1" dirty="0">
                <a:solidFill>
                  <a:schemeClr val="tx2"/>
                </a:solidFill>
                <a:latin typeface="Calibri" panose="020F0502020204030204" pitchFamily="34" charset="0"/>
                <a:cs typeface="Calibri" panose="020F0502020204030204" pitchFamily="34" charset="0"/>
              </a:rPr>
              <a:t>COUNT OF ALL ROWS IN THE 3 TABLES </a:t>
            </a:r>
            <a:br>
              <a:rPr lang="en-US" b="1" dirty="0">
                <a:solidFill>
                  <a:schemeClr val="tx2"/>
                </a:solidFill>
                <a:latin typeface="Calibri" panose="020F0502020204030204" pitchFamily="34" charset="0"/>
                <a:cs typeface="Calibri" panose="020F0502020204030204" pitchFamily="34" charset="0"/>
              </a:rPr>
            </a:br>
            <a:endParaRPr lang="en-US" sz="2200" dirty="0">
              <a:solidFill>
                <a:schemeClr val="tx2"/>
              </a:solidFill>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B92A01C3-1434-0305-D193-FA2B63A24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8574" y="6205149"/>
            <a:ext cx="526555" cy="526555"/>
          </a:xfrm>
          <a:prstGeom prst="rect">
            <a:avLst/>
          </a:prstGeom>
        </p:spPr>
      </p:pic>
      <p:sp>
        <p:nvSpPr>
          <p:cNvPr id="18" name="Slide Number Placeholder 17">
            <a:extLst>
              <a:ext uri="{FF2B5EF4-FFF2-40B4-BE49-F238E27FC236}">
                <a16:creationId xmlns:a16="http://schemas.microsoft.com/office/drawing/2014/main" id="{6C1C29C6-BA31-A271-BB14-C45C1F7BD1E7}"/>
              </a:ext>
            </a:extLst>
          </p:cNvPr>
          <p:cNvSpPr>
            <a:spLocks noGrp="1"/>
          </p:cNvSpPr>
          <p:nvPr>
            <p:ph type="sldNum" sz="quarter" idx="12"/>
          </p:nvPr>
        </p:nvSpPr>
        <p:spPr/>
        <p:txBody>
          <a:bodyPr/>
          <a:lstStyle/>
          <a:p>
            <a:fld id="{D1C67B19-C6FB-494D-B9BE-B3B19EFE7CEC}" type="slidenum">
              <a:rPr lang="en-US" smtClean="0">
                <a:solidFill>
                  <a:schemeClr val="tx2"/>
                </a:solidFill>
              </a:rPr>
              <a:t>9</a:t>
            </a:fld>
            <a:endParaRPr lang="en-US">
              <a:solidFill>
                <a:schemeClr val="tx2"/>
              </a:solidFill>
            </a:endParaRPr>
          </a:p>
        </p:txBody>
      </p:sp>
      <p:sp>
        <p:nvSpPr>
          <p:cNvPr id="2" name="TextBox 1">
            <a:extLst>
              <a:ext uri="{FF2B5EF4-FFF2-40B4-BE49-F238E27FC236}">
                <a16:creationId xmlns:a16="http://schemas.microsoft.com/office/drawing/2014/main" id="{D16EDFCA-AAFE-A686-5B8D-C0D8108DF55C}"/>
              </a:ext>
            </a:extLst>
          </p:cNvPr>
          <p:cNvSpPr txBox="1"/>
          <p:nvPr/>
        </p:nvSpPr>
        <p:spPr>
          <a:xfrm>
            <a:off x="201485" y="1784050"/>
            <a:ext cx="975780" cy="369332"/>
          </a:xfrm>
          <a:prstGeom prst="rect">
            <a:avLst/>
          </a:prstGeom>
          <a:solidFill>
            <a:schemeClr val="bg1"/>
          </a:solidFill>
        </p:spPr>
        <p:txBody>
          <a:bodyPr wrap="none" rtlCol="0">
            <a:spAutoFit/>
          </a:bodyPr>
          <a:lstStyle/>
          <a:p>
            <a:r>
              <a:rPr lang="en-US" u="sng" dirty="0">
                <a:solidFill>
                  <a:schemeClr val="tx2"/>
                </a:solidFill>
                <a:effectLst>
                  <a:innerShdw blurRad="63500" dist="50800" dir="16200000">
                    <a:prstClr val="black">
                      <a:alpha val="50000"/>
                    </a:prstClr>
                  </a:innerShdw>
                </a:effectLst>
                <a:latin typeface=".SF NS"/>
              </a:rPr>
              <a:t>Carriers:</a:t>
            </a:r>
          </a:p>
        </p:txBody>
      </p:sp>
      <p:sp>
        <p:nvSpPr>
          <p:cNvPr id="3" name="TextBox 2">
            <a:extLst>
              <a:ext uri="{FF2B5EF4-FFF2-40B4-BE49-F238E27FC236}">
                <a16:creationId xmlns:a16="http://schemas.microsoft.com/office/drawing/2014/main" id="{18BA1D6F-057B-2454-D0C5-C7DC603D9230}"/>
              </a:ext>
            </a:extLst>
          </p:cNvPr>
          <p:cNvSpPr txBox="1"/>
          <p:nvPr/>
        </p:nvSpPr>
        <p:spPr>
          <a:xfrm>
            <a:off x="201485" y="4378456"/>
            <a:ext cx="1003801" cy="369332"/>
          </a:xfrm>
          <a:prstGeom prst="rect">
            <a:avLst/>
          </a:prstGeom>
          <a:solidFill>
            <a:schemeClr val="bg1"/>
          </a:solidFill>
        </p:spPr>
        <p:txBody>
          <a:bodyPr wrap="none" rtlCol="0">
            <a:spAutoFit/>
          </a:bodyPr>
          <a:lstStyle/>
          <a:p>
            <a:r>
              <a:rPr lang="en-US" u="sng" dirty="0">
                <a:solidFill>
                  <a:schemeClr val="tx2"/>
                </a:solidFill>
                <a:effectLst>
                  <a:innerShdw blurRad="63500" dist="50800" dir="16200000">
                    <a:prstClr val="black">
                      <a:alpha val="50000"/>
                    </a:prstClr>
                  </a:innerShdw>
                </a:effectLst>
                <a:latin typeface=".SF NS"/>
              </a:rPr>
              <a:t>Airports:</a:t>
            </a:r>
          </a:p>
        </p:txBody>
      </p:sp>
      <p:sp>
        <p:nvSpPr>
          <p:cNvPr id="5" name="TextBox 4">
            <a:extLst>
              <a:ext uri="{FF2B5EF4-FFF2-40B4-BE49-F238E27FC236}">
                <a16:creationId xmlns:a16="http://schemas.microsoft.com/office/drawing/2014/main" id="{22D55CD5-45B5-70EF-537E-E3B19326E461}"/>
              </a:ext>
            </a:extLst>
          </p:cNvPr>
          <p:cNvSpPr txBox="1"/>
          <p:nvPr/>
        </p:nvSpPr>
        <p:spPr>
          <a:xfrm>
            <a:off x="6357717" y="1784050"/>
            <a:ext cx="715260" cy="369332"/>
          </a:xfrm>
          <a:prstGeom prst="rect">
            <a:avLst/>
          </a:prstGeom>
          <a:solidFill>
            <a:schemeClr val="bg1"/>
          </a:solidFill>
        </p:spPr>
        <p:txBody>
          <a:bodyPr wrap="none" rtlCol="0">
            <a:spAutoFit/>
          </a:bodyPr>
          <a:lstStyle/>
          <a:p>
            <a:r>
              <a:rPr lang="en-US" u="sng" dirty="0">
                <a:solidFill>
                  <a:schemeClr val="tx2"/>
                </a:solidFill>
                <a:effectLst>
                  <a:innerShdw blurRad="63500" dist="50800" dir="16200000">
                    <a:prstClr val="black">
                      <a:alpha val="50000"/>
                    </a:prstClr>
                  </a:innerShdw>
                </a:effectLst>
                <a:latin typeface=".SF NS"/>
              </a:rPr>
              <a:t>2005:</a:t>
            </a:r>
          </a:p>
        </p:txBody>
      </p:sp>
      <p:sp>
        <p:nvSpPr>
          <p:cNvPr id="8" name="TextBox 7">
            <a:extLst>
              <a:ext uri="{FF2B5EF4-FFF2-40B4-BE49-F238E27FC236}">
                <a16:creationId xmlns:a16="http://schemas.microsoft.com/office/drawing/2014/main" id="{0AA635BD-F99C-3702-2D40-F41221069CA4}"/>
              </a:ext>
            </a:extLst>
          </p:cNvPr>
          <p:cNvSpPr txBox="1"/>
          <p:nvPr/>
        </p:nvSpPr>
        <p:spPr>
          <a:xfrm>
            <a:off x="6358379" y="4545766"/>
            <a:ext cx="4550958" cy="1323439"/>
          </a:xfrm>
          <a:prstGeom prst="rect">
            <a:avLst/>
          </a:prstGeom>
          <a:solidFill>
            <a:schemeClr val="bg1"/>
          </a:solidFill>
        </p:spPr>
        <p:txBody>
          <a:bodyPr wrap="square" rtlCol="0">
            <a:spAutoFit/>
          </a:bodyPr>
          <a:lstStyle/>
          <a:p>
            <a:r>
              <a:rPr lang="en-US" sz="2000" u="sng" dirty="0">
                <a:solidFill>
                  <a:schemeClr val="tx2"/>
                </a:solidFill>
                <a:effectLst>
                  <a:innerShdw blurRad="114300">
                    <a:prstClr val="black"/>
                  </a:innerShdw>
                </a:effectLst>
                <a:latin typeface=".SF NS"/>
              </a:rPr>
              <a:t>No of rows in each table:</a:t>
            </a:r>
          </a:p>
          <a:p>
            <a:pPr marL="342900" indent="-342900">
              <a:buFont typeface="+mj-lt"/>
              <a:buAutoNum type="arabicPeriod"/>
            </a:pPr>
            <a:r>
              <a:rPr lang="en-US" sz="2000" dirty="0">
                <a:solidFill>
                  <a:schemeClr val="tx2"/>
                </a:solidFill>
                <a:effectLst>
                  <a:innerShdw blurRad="114300">
                    <a:prstClr val="black"/>
                  </a:innerShdw>
                </a:effectLst>
                <a:latin typeface=".SF NS"/>
              </a:rPr>
              <a:t>1491 rows in Carriers table</a:t>
            </a:r>
          </a:p>
          <a:p>
            <a:pPr marL="342900" indent="-342900">
              <a:buFont typeface="+mj-lt"/>
              <a:buAutoNum type="arabicPeriod"/>
            </a:pPr>
            <a:r>
              <a:rPr lang="en-US" sz="2000" dirty="0">
                <a:solidFill>
                  <a:schemeClr val="tx2"/>
                </a:solidFill>
                <a:effectLst>
                  <a:innerShdw blurRad="114300">
                    <a:prstClr val="black"/>
                  </a:innerShdw>
                </a:effectLst>
                <a:latin typeface=".SF NS"/>
              </a:rPr>
              <a:t>3376 rows in Airports table</a:t>
            </a:r>
          </a:p>
          <a:p>
            <a:pPr marL="342900" indent="-342900">
              <a:buFont typeface="+mj-lt"/>
              <a:buAutoNum type="arabicPeriod"/>
            </a:pPr>
            <a:r>
              <a:rPr lang="en-US" sz="2000" dirty="0">
                <a:solidFill>
                  <a:schemeClr val="tx2"/>
                </a:solidFill>
                <a:effectLst>
                  <a:innerShdw blurRad="114300">
                    <a:prstClr val="black"/>
                  </a:innerShdw>
                </a:effectLst>
                <a:latin typeface=".SF NS"/>
              </a:rPr>
              <a:t>7140596 rows in 2005 table</a:t>
            </a:r>
          </a:p>
        </p:txBody>
      </p:sp>
      <p:pic>
        <p:nvPicPr>
          <p:cNvPr id="24" name="Picture 23" descr="A close-up of a computer code&#10;&#10;Description automatically generated">
            <a:extLst>
              <a:ext uri="{FF2B5EF4-FFF2-40B4-BE49-F238E27FC236}">
                <a16:creationId xmlns:a16="http://schemas.microsoft.com/office/drawing/2014/main" id="{32E82F90-8466-EDB3-EFFA-0AD7DA0D6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716" y="2375612"/>
            <a:ext cx="4551621" cy="1356361"/>
          </a:xfrm>
          <a:prstGeom prst="rect">
            <a:avLst/>
          </a:prstGeom>
          <a:ln>
            <a:noFill/>
          </a:ln>
          <a:effectLst>
            <a:outerShdw blurRad="292100" dist="139700" dir="2700000" algn="tl" rotWithShape="0">
              <a:srgbClr val="333333">
                <a:alpha val="65000"/>
              </a:srgbClr>
            </a:outerShdw>
          </a:effectLst>
        </p:spPr>
      </p:pic>
      <p:pic>
        <p:nvPicPr>
          <p:cNvPr id="26" name="Picture 25" descr="A screen shot of a computer&#10;&#10;Description automatically generated">
            <a:extLst>
              <a:ext uri="{FF2B5EF4-FFF2-40B4-BE49-F238E27FC236}">
                <a16:creationId xmlns:a16="http://schemas.microsoft.com/office/drawing/2014/main" id="{2CCD9670-C181-1A14-21A7-CB2C5D4BEF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485" y="4949698"/>
            <a:ext cx="4679950" cy="1778640"/>
          </a:xfrm>
          <a:prstGeom prst="rect">
            <a:avLst/>
          </a:prstGeom>
          <a:ln>
            <a:noFill/>
          </a:ln>
          <a:effectLst>
            <a:outerShdw blurRad="292100" dist="139700" dir="2700000" algn="tl" rotWithShape="0">
              <a:srgbClr val="333333">
                <a:alpha val="65000"/>
              </a:srgbClr>
            </a:outerShdw>
          </a:effectLst>
        </p:spPr>
      </p:pic>
      <p:pic>
        <p:nvPicPr>
          <p:cNvPr id="29" name="Picture 28" descr="A screenshot of a computer program&#10;&#10;Description automatically generated">
            <a:extLst>
              <a:ext uri="{FF2B5EF4-FFF2-40B4-BE49-F238E27FC236}">
                <a16:creationId xmlns:a16="http://schemas.microsoft.com/office/drawing/2014/main" id="{54E5616E-EF50-468A-06DA-C304A2C36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85" y="2239181"/>
            <a:ext cx="4679950" cy="19373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8816235"/>
      </p:ext>
    </p:extLst>
  </p:cSld>
  <p:clrMapOvr>
    <a:masterClrMapping/>
  </p:clrMapOvr>
</p:sld>
</file>

<file path=ppt/theme/theme1.xml><?xml version="1.0" encoding="utf-8"?>
<a:theme xmlns:a="http://schemas.openxmlformats.org/drawingml/2006/main" name="Basis">
  <a:themeElements>
    <a:clrScheme name="Basis">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18742</TotalTime>
  <Words>1776</Words>
  <Application>Microsoft Office PowerPoint</Application>
  <PresentationFormat>Widescreen</PresentationFormat>
  <Paragraphs>221</Paragraphs>
  <Slides>34</Slides>
  <Notes>1</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Basis</vt:lpstr>
      <vt:lpstr>Big Data Analytics Project </vt:lpstr>
      <vt:lpstr>Requirements</vt:lpstr>
      <vt:lpstr>SARAH ANNIE GEORGE</vt:lpstr>
      <vt:lpstr>SARAH ANNIE GEORGE Data source </vt:lpstr>
      <vt:lpstr> SARAH ANNIE GEORGE FILE TRANSFER Using AWS S3 as an intermediate for upload of file to the EMR server</vt:lpstr>
      <vt:lpstr> SARAH ANNIE GEORGE HIVE TABLE CREATION &amp; DATA LOADING FROM S3 TO HIVE</vt:lpstr>
      <vt:lpstr> SARAH ANNIE GEORGE CREATING 2005 HIVE TABLE &amp; REPLACING NULL WITH 0</vt:lpstr>
      <vt:lpstr>SARAH ANNIE GEORGE: CREATING 2005 HIVE TABLE &amp; REPLACING NULL WITH 0</vt:lpstr>
      <vt:lpstr> SARAH ANNIE GEORGE COUNT OF ALL ROWS IN THE 3 TABLES  </vt:lpstr>
      <vt:lpstr> SARAH ANNIE GEORGE SAMPLE OF LOADED ROWS(50) – 2005 TABLE </vt:lpstr>
      <vt:lpstr> SARAH ANNIE GEORGE SAMPLE OF LOADED ROWS(50) –  CARRIERS TABLE </vt:lpstr>
      <vt:lpstr> SARAH ANNIE GEORGE SAMPLE OF LOADED ROWS(50) –  AIRPORTS TABLE </vt:lpstr>
      <vt:lpstr>SARAH ANNIE GEORGE CASE 1 </vt:lpstr>
      <vt:lpstr>PowerPoint Presentation</vt:lpstr>
      <vt:lpstr>PowerPoint Presentation</vt:lpstr>
      <vt:lpstr>PowerPoint Presentation</vt:lpstr>
      <vt:lpstr>SARAH ANNIE GEORGE CASE 1 : ADDITIONAL</vt:lpstr>
      <vt:lpstr>PowerPoint Presentation</vt:lpstr>
      <vt:lpstr>PowerPoint Presentation</vt:lpstr>
      <vt:lpstr>SARAH ANNIE GEORGE CASE 2</vt:lpstr>
      <vt:lpstr>PowerPoint Presentation</vt:lpstr>
      <vt:lpstr>PowerPoint Presentation</vt:lpstr>
      <vt:lpstr>SARAH ANNIE GEORGE CASE 3</vt:lpstr>
      <vt:lpstr>PowerPoint Presentation</vt:lpstr>
      <vt:lpstr>PowerPoint Presentation</vt:lpstr>
      <vt:lpstr>PowerPoint Presentation</vt:lpstr>
      <vt:lpstr>PowerPoint Presentation</vt:lpstr>
      <vt:lpstr>Team Conclusion Slides</vt:lpstr>
      <vt:lpstr>PowerPoint Presentation</vt:lpstr>
      <vt:lpstr>PowerPoint Presentation</vt:lpstr>
      <vt:lpstr>PowerPoint Presentation</vt:lpstr>
      <vt:lpstr>PowerPoint Presentation</vt:lpstr>
      <vt:lpstr>PowerPoint Presentation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Analytics Project </dc:title>
  <dc:creator>Ashwin Kumar</dc:creator>
  <cp:lastModifiedBy>George, Ms. Sarah Annie</cp:lastModifiedBy>
  <cp:revision>149</cp:revision>
  <dcterms:created xsi:type="dcterms:W3CDTF">2021-11-10T19:53:46Z</dcterms:created>
  <dcterms:modified xsi:type="dcterms:W3CDTF">2025-09-22T03:13:09Z</dcterms:modified>
</cp:coreProperties>
</file>